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660" r:id="rId1"/>
  </p:sldMasterIdLst>
  <p:notesMasterIdLst>
    <p:notesMasterId r:id="rId26"/>
  </p:notesMasterIdLst>
  <p:handoutMasterIdLst>
    <p:handoutMasterId r:id="rId27"/>
  </p:handoutMasterIdLst>
  <p:sldIdLst>
    <p:sldId id="257" r:id="rId2"/>
    <p:sldId id="260" r:id="rId3"/>
    <p:sldId id="261" r:id="rId4"/>
    <p:sldId id="263" r:id="rId5"/>
    <p:sldId id="264" r:id="rId6"/>
    <p:sldId id="265" r:id="rId7"/>
    <p:sldId id="262" r:id="rId8"/>
    <p:sldId id="271" r:id="rId9"/>
    <p:sldId id="272" r:id="rId10"/>
    <p:sldId id="273" r:id="rId11"/>
    <p:sldId id="274" r:id="rId12"/>
    <p:sldId id="275" r:id="rId13"/>
    <p:sldId id="276" r:id="rId14"/>
    <p:sldId id="277" r:id="rId15"/>
    <p:sldId id="278" r:id="rId16"/>
    <p:sldId id="279" r:id="rId17"/>
    <p:sldId id="280" r:id="rId18"/>
    <p:sldId id="281" r:id="rId19"/>
    <p:sldId id="282" r:id="rId20"/>
    <p:sldId id="283" r:id="rId21"/>
    <p:sldId id="284" r:id="rId22"/>
    <p:sldId id="286" r:id="rId23"/>
    <p:sldId id="268" r:id="rId24"/>
    <p:sldId id="269" r:id="rId25"/>
  </p:sldIdLst>
  <p:sldSz cx="9144000" cy="6858000" type="screen4x3"/>
  <p:notesSz cx="7010400" cy="9236075"/>
  <p:defaultTextStyle>
    <a:defPPr>
      <a:defRPr lang="en-US"/>
    </a:defPPr>
    <a:lvl1pPr algn="l" defTabSz="457200" rtl="0" fontAlgn="base">
      <a:spcBef>
        <a:spcPct val="0"/>
      </a:spcBef>
      <a:spcAft>
        <a:spcPct val="0"/>
      </a:spcAft>
      <a:defRPr kern="1200">
        <a:solidFill>
          <a:schemeClr val="tx1"/>
        </a:solidFill>
        <a:latin typeface="Arial" charset="0"/>
        <a:ea typeface="+mn-ea"/>
        <a:cs typeface="+mn-cs"/>
      </a:defRPr>
    </a:lvl1pPr>
    <a:lvl2pPr marL="457200" algn="l" defTabSz="457200" rtl="0" fontAlgn="base">
      <a:spcBef>
        <a:spcPct val="0"/>
      </a:spcBef>
      <a:spcAft>
        <a:spcPct val="0"/>
      </a:spcAft>
      <a:defRPr kern="1200">
        <a:solidFill>
          <a:schemeClr val="tx1"/>
        </a:solidFill>
        <a:latin typeface="Arial" charset="0"/>
        <a:ea typeface="+mn-ea"/>
        <a:cs typeface="+mn-cs"/>
      </a:defRPr>
    </a:lvl2pPr>
    <a:lvl3pPr marL="914400" algn="l" defTabSz="457200" rtl="0" fontAlgn="base">
      <a:spcBef>
        <a:spcPct val="0"/>
      </a:spcBef>
      <a:spcAft>
        <a:spcPct val="0"/>
      </a:spcAft>
      <a:defRPr kern="1200">
        <a:solidFill>
          <a:schemeClr val="tx1"/>
        </a:solidFill>
        <a:latin typeface="Arial" charset="0"/>
        <a:ea typeface="+mn-ea"/>
        <a:cs typeface="+mn-cs"/>
      </a:defRPr>
    </a:lvl3pPr>
    <a:lvl4pPr marL="1371600" algn="l" defTabSz="457200" rtl="0" fontAlgn="base">
      <a:spcBef>
        <a:spcPct val="0"/>
      </a:spcBef>
      <a:spcAft>
        <a:spcPct val="0"/>
      </a:spcAft>
      <a:defRPr kern="1200">
        <a:solidFill>
          <a:schemeClr val="tx1"/>
        </a:solidFill>
        <a:latin typeface="Arial" charset="0"/>
        <a:ea typeface="+mn-ea"/>
        <a:cs typeface="+mn-cs"/>
      </a:defRPr>
    </a:lvl4pPr>
    <a:lvl5pPr marL="1828800" algn="l" defTabSz="457200"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43" autoAdjust="0"/>
    <p:restoredTop sz="94636" autoAdjust="0"/>
  </p:normalViewPr>
  <p:slideViewPr>
    <p:cSldViewPr showGuides="1">
      <p:cViewPr varScale="1">
        <p:scale>
          <a:sx n="108" d="100"/>
          <a:sy n="108" d="100"/>
        </p:scale>
        <p:origin x="-368" y="-104"/>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notesMaster" Target="notesMasters/notesMaster1.xml"/><Relationship Id="rId27" Type="http://schemas.openxmlformats.org/officeDocument/2006/relationships/handoutMaster" Target="handoutMasters/handoutMaster1.xml"/><Relationship Id="rId28" Type="http://schemas.openxmlformats.org/officeDocument/2006/relationships/printerSettings" Target="printerSettings/printerSettings1.bin"/><Relationship Id="rId29" Type="http://schemas.openxmlformats.org/officeDocument/2006/relationships/presProps" Target="presProps.xml"/><Relationship Id="rId30" Type="http://schemas.openxmlformats.org/officeDocument/2006/relationships/viewProps" Target="viewProps.xml"/><Relationship Id="rId31" Type="http://schemas.openxmlformats.org/officeDocument/2006/relationships/theme" Target="theme/theme1.xml"/><Relationship Id="rId3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196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1963"/>
          </a:xfrm>
          <a:prstGeom prst="rect">
            <a:avLst/>
          </a:prstGeom>
        </p:spPr>
        <p:txBody>
          <a:bodyPr vert="horz" lIns="91440" tIns="45720" rIns="91440" bIns="45720" rtlCol="0"/>
          <a:lstStyle>
            <a:lvl1pPr algn="r">
              <a:defRPr sz="1200"/>
            </a:lvl1pPr>
          </a:lstStyle>
          <a:p>
            <a:fld id="{A72AECFA-4925-4C3A-B413-E181816291F6}" type="datetimeFigureOut">
              <a:rPr lang="en-US" smtClean="0"/>
              <a:t>2/7/14</a:t>
            </a:fld>
            <a:endParaRPr lang="en-US"/>
          </a:p>
        </p:txBody>
      </p:sp>
      <p:sp>
        <p:nvSpPr>
          <p:cNvPr id="4" name="Footer Placeholder 3"/>
          <p:cNvSpPr>
            <a:spLocks noGrp="1"/>
          </p:cNvSpPr>
          <p:nvPr>
            <p:ph type="ftr" sz="quarter" idx="2"/>
          </p:nvPr>
        </p:nvSpPr>
        <p:spPr>
          <a:xfrm>
            <a:off x="0" y="8772525"/>
            <a:ext cx="3038475" cy="461963"/>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772525"/>
            <a:ext cx="3038475" cy="461963"/>
          </a:xfrm>
          <a:prstGeom prst="rect">
            <a:avLst/>
          </a:prstGeom>
        </p:spPr>
        <p:txBody>
          <a:bodyPr vert="horz" lIns="91440" tIns="45720" rIns="91440" bIns="45720" rtlCol="0" anchor="b"/>
          <a:lstStyle>
            <a:lvl1pPr algn="r">
              <a:defRPr sz="1200"/>
            </a:lvl1pPr>
          </a:lstStyle>
          <a:p>
            <a:fld id="{F7DCC0A9-2392-48E0-94C9-2461976BE7DD}" type="slidenum">
              <a:rPr lang="en-US" smtClean="0"/>
              <a:t>‹#›</a:t>
            </a:fld>
            <a:endParaRPr lang="en-US"/>
          </a:p>
        </p:txBody>
      </p:sp>
    </p:spTree>
    <p:extLst>
      <p:ext uri="{BB962C8B-B14F-4D97-AF65-F5344CB8AC3E}">
        <p14:creationId xmlns:p14="http://schemas.microsoft.com/office/powerpoint/2010/main" val="259010397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145" cy="461193"/>
          </a:xfrm>
          <a:prstGeom prst="rect">
            <a:avLst/>
          </a:prstGeom>
        </p:spPr>
        <p:txBody>
          <a:bodyPr vert="horz" lIns="87810" tIns="43905" rIns="87810" bIns="43905" rtlCol="0"/>
          <a:lstStyle>
            <a:lvl1pPr algn="l">
              <a:defRPr sz="1200"/>
            </a:lvl1pPr>
          </a:lstStyle>
          <a:p>
            <a:endParaRPr lang="en-US" dirty="0"/>
          </a:p>
        </p:txBody>
      </p:sp>
      <p:sp>
        <p:nvSpPr>
          <p:cNvPr id="3" name="Date Placeholder 2"/>
          <p:cNvSpPr>
            <a:spLocks noGrp="1"/>
          </p:cNvSpPr>
          <p:nvPr>
            <p:ph type="dt" idx="1"/>
          </p:nvPr>
        </p:nvSpPr>
        <p:spPr>
          <a:xfrm>
            <a:off x="3970734" y="0"/>
            <a:ext cx="3038145" cy="461193"/>
          </a:xfrm>
          <a:prstGeom prst="rect">
            <a:avLst/>
          </a:prstGeom>
        </p:spPr>
        <p:txBody>
          <a:bodyPr vert="horz" lIns="87810" tIns="43905" rIns="87810" bIns="43905" rtlCol="0"/>
          <a:lstStyle>
            <a:lvl1pPr algn="r">
              <a:defRPr sz="1200"/>
            </a:lvl1pPr>
          </a:lstStyle>
          <a:p>
            <a:fld id="{0E1CD0BB-06F7-4932-A286-177DC71061EE}" type="datetimeFigureOut">
              <a:rPr lang="en-US" smtClean="0"/>
              <a:t>2/7/14</a:t>
            </a:fld>
            <a:endParaRPr lang="en-US" dirty="0"/>
          </a:p>
        </p:txBody>
      </p:sp>
      <p:sp>
        <p:nvSpPr>
          <p:cNvPr id="4" name="Slide Image Placeholder 3"/>
          <p:cNvSpPr>
            <a:spLocks noGrp="1" noRot="1" noChangeAspect="1"/>
          </p:cNvSpPr>
          <p:nvPr>
            <p:ph type="sldImg" idx="2"/>
          </p:nvPr>
        </p:nvSpPr>
        <p:spPr>
          <a:xfrm>
            <a:off x="1196975" y="693738"/>
            <a:ext cx="4616450" cy="3462337"/>
          </a:xfrm>
          <a:prstGeom prst="rect">
            <a:avLst/>
          </a:prstGeom>
          <a:noFill/>
          <a:ln w="12700">
            <a:solidFill>
              <a:prstClr val="black"/>
            </a:solidFill>
          </a:ln>
        </p:spPr>
        <p:txBody>
          <a:bodyPr vert="horz" lIns="87810" tIns="43905" rIns="87810" bIns="43905" rtlCol="0" anchor="ctr"/>
          <a:lstStyle/>
          <a:p>
            <a:endParaRPr lang="en-US" dirty="0"/>
          </a:p>
        </p:txBody>
      </p:sp>
      <p:sp>
        <p:nvSpPr>
          <p:cNvPr id="5" name="Notes Placeholder 4"/>
          <p:cNvSpPr>
            <a:spLocks noGrp="1"/>
          </p:cNvSpPr>
          <p:nvPr>
            <p:ph type="body" sz="quarter" idx="3"/>
          </p:nvPr>
        </p:nvSpPr>
        <p:spPr>
          <a:xfrm>
            <a:off x="701345" y="4387442"/>
            <a:ext cx="5607711" cy="4155317"/>
          </a:xfrm>
          <a:prstGeom prst="rect">
            <a:avLst/>
          </a:prstGeom>
        </p:spPr>
        <p:txBody>
          <a:bodyPr vert="horz" lIns="87810" tIns="43905" rIns="87810" bIns="43905"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73356"/>
            <a:ext cx="3038145" cy="461193"/>
          </a:xfrm>
          <a:prstGeom prst="rect">
            <a:avLst/>
          </a:prstGeom>
        </p:spPr>
        <p:txBody>
          <a:bodyPr vert="horz" lIns="87810" tIns="43905" rIns="87810" bIns="43905"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734" y="8773356"/>
            <a:ext cx="3038145" cy="461193"/>
          </a:xfrm>
          <a:prstGeom prst="rect">
            <a:avLst/>
          </a:prstGeom>
        </p:spPr>
        <p:txBody>
          <a:bodyPr vert="horz" lIns="87810" tIns="43905" rIns="87810" bIns="43905" rtlCol="0" anchor="b"/>
          <a:lstStyle>
            <a:lvl1pPr algn="r">
              <a:defRPr sz="1200"/>
            </a:lvl1pPr>
          </a:lstStyle>
          <a:p>
            <a:fld id="{E9D08975-1458-464A-9BE6-E379D6BC7F16}" type="slidenum">
              <a:rPr lang="en-US" smtClean="0"/>
              <a:t>‹#›</a:t>
            </a:fld>
            <a:endParaRPr lang="en-US" dirty="0"/>
          </a:p>
        </p:txBody>
      </p:sp>
    </p:spTree>
    <p:extLst>
      <p:ext uri="{BB962C8B-B14F-4D97-AF65-F5344CB8AC3E}">
        <p14:creationId xmlns:p14="http://schemas.microsoft.com/office/powerpoint/2010/main" val="32382136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Rot="1" noChangeAspect="1" noChangeArrowheads="1" noTextEdit="1"/>
          </p:cNvSpPr>
          <p:nvPr>
            <p:ph type="sldImg"/>
          </p:nvPr>
        </p:nvSpPr>
        <p:spPr>
          <a:ln/>
        </p:spPr>
      </p:sp>
      <p:sp>
        <p:nvSpPr>
          <p:cNvPr id="33795" name="Rectangle 3"/>
          <p:cNvSpPr>
            <a:spLocks noGrp="1" noChangeArrowheads="1"/>
          </p:cNvSpPr>
          <p:nvPr>
            <p:ph type="body" idx="1"/>
          </p:nvPr>
        </p:nvSpPr>
        <p:spPr>
          <a:noFill/>
        </p:spPr>
        <p:txBody>
          <a:bodyPr/>
          <a:lstStyle/>
          <a:p>
            <a:pPr eaLnBrk="1" hangingPunct="1"/>
            <a:endParaRPr lang="en-US" altLang="en-US"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9D08975-1458-464A-9BE6-E379D6BC7F16}" type="slidenum">
              <a:rPr lang="en-US" smtClean="0"/>
              <a:t>10</a:t>
            </a:fld>
            <a:endParaRPr lang="en-US" dirty="0"/>
          </a:p>
        </p:txBody>
      </p:sp>
    </p:spTree>
    <p:extLst>
      <p:ext uri="{BB962C8B-B14F-4D97-AF65-F5344CB8AC3E}">
        <p14:creationId xmlns:p14="http://schemas.microsoft.com/office/powerpoint/2010/main" val="110749211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9D08975-1458-464A-9BE6-E379D6BC7F16}" type="slidenum">
              <a:rPr lang="en-US" smtClean="0"/>
              <a:t>11</a:t>
            </a:fld>
            <a:endParaRPr lang="en-US" dirty="0"/>
          </a:p>
        </p:txBody>
      </p:sp>
    </p:spTree>
    <p:extLst>
      <p:ext uri="{BB962C8B-B14F-4D97-AF65-F5344CB8AC3E}">
        <p14:creationId xmlns:p14="http://schemas.microsoft.com/office/powerpoint/2010/main" val="45075774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9D08975-1458-464A-9BE6-E379D6BC7F16}" type="slidenum">
              <a:rPr lang="en-US" smtClean="0"/>
              <a:t>12</a:t>
            </a:fld>
            <a:endParaRPr lang="en-US" dirty="0"/>
          </a:p>
        </p:txBody>
      </p:sp>
    </p:spTree>
    <p:extLst>
      <p:ext uri="{BB962C8B-B14F-4D97-AF65-F5344CB8AC3E}">
        <p14:creationId xmlns:p14="http://schemas.microsoft.com/office/powerpoint/2010/main" val="58348089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9D08975-1458-464A-9BE6-E379D6BC7F16}" type="slidenum">
              <a:rPr lang="en-US" smtClean="0"/>
              <a:t>13</a:t>
            </a:fld>
            <a:endParaRPr lang="en-US" dirty="0"/>
          </a:p>
        </p:txBody>
      </p:sp>
    </p:spTree>
    <p:extLst>
      <p:ext uri="{BB962C8B-B14F-4D97-AF65-F5344CB8AC3E}">
        <p14:creationId xmlns:p14="http://schemas.microsoft.com/office/powerpoint/2010/main" val="133642885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9D08975-1458-464A-9BE6-E379D6BC7F16}" type="slidenum">
              <a:rPr lang="en-US" smtClean="0"/>
              <a:t>14</a:t>
            </a:fld>
            <a:endParaRPr lang="en-US" dirty="0"/>
          </a:p>
        </p:txBody>
      </p:sp>
    </p:spTree>
    <p:extLst>
      <p:ext uri="{BB962C8B-B14F-4D97-AF65-F5344CB8AC3E}">
        <p14:creationId xmlns:p14="http://schemas.microsoft.com/office/powerpoint/2010/main" val="264420178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9D08975-1458-464A-9BE6-E379D6BC7F16}" type="slidenum">
              <a:rPr lang="en-US" smtClean="0"/>
              <a:t>15</a:t>
            </a:fld>
            <a:endParaRPr lang="en-US" dirty="0"/>
          </a:p>
        </p:txBody>
      </p:sp>
    </p:spTree>
    <p:extLst>
      <p:ext uri="{BB962C8B-B14F-4D97-AF65-F5344CB8AC3E}">
        <p14:creationId xmlns:p14="http://schemas.microsoft.com/office/powerpoint/2010/main" val="410360128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9D08975-1458-464A-9BE6-E379D6BC7F16}" type="slidenum">
              <a:rPr lang="en-US" smtClean="0"/>
              <a:t>16</a:t>
            </a:fld>
            <a:endParaRPr lang="en-US" dirty="0"/>
          </a:p>
        </p:txBody>
      </p:sp>
    </p:spTree>
    <p:extLst>
      <p:ext uri="{BB962C8B-B14F-4D97-AF65-F5344CB8AC3E}">
        <p14:creationId xmlns:p14="http://schemas.microsoft.com/office/powerpoint/2010/main" val="309497331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9D08975-1458-464A-9BE6-E379D6BC7F16}" type="slidenum">
              <a:rPr lang="en-US" smtClean="0"/>
              <a:t>17</a:t>
            </a:fld>
            <a:endParaRPr lang="en-US" dirty="0"/>
          </a:p>
        </p:txBody>
      </p:sp>
    </p:spTree>
    <p:extLst>
      <p:ext uri="{BB962C8B-B14F-4D97-AF65-F5344CB8AC3E}">
        <p14:creationId xmlns:p14="http://schemas.microsoft.com/office/powerpoint/2010/main" val="192125202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9D08975-1458-464A-9BE6-E379D6BC7F16}" type="slidenum">
              <a:rPr lang="en-US" smtClean="0"/>
              <a:t>18</a:t>
            </a:fld>
            <a:endParaRPr lang="en-US" dirty="0"/>
          </a:p>
        </p:txBody>
      </p:sp>
    </p:spTree>
    <p:extLst>
      <p:ext uri="{BB962C8B-B14F-4D97-AF65-F5344CB8AC3E}">
        <p14:creationId xmlns:p14="http://schemas.microsoft.com/office/powerpoint/2010/main" val="340454806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9D08975-1458-464A-9BE6-E379D6BC7F16}" type="slidenum">
              <a:rPr lang="en-US" smtClean="0"/>
              <a:t>19</a:t>
            </a:fld>
            <a:endParaRPr lang="en-US" dirty="0"/>
          </a:p>
        </p:txBody>
      </p:sp>
    </p:spTree>
    <p:extLst>
      <p:ext uri="{BB962C8B-B14F-4D97-AF65-F5344CB8AC3E}">
        <p14:creationId xmlns:p14="http://schemas.microsoft.com/office/powerpoint/2010/main" val="12654698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Rot="1" noChangeAspect="1" noChangeArrowheads="1" noTextEdit="1"/>
          </p:cNvSpPr>
          <p:nvPr>
            <p:ph type="sldImg"/>
          </p:nvPr>
        </p:nvSpPr>
        <p:spPr>
          <a:ln/>
        </p:spPr>
      </p:sp>
      <p:sp>
        <p:nvSpPr>
          <p:cNvPr id="38915" name="Rectangle 3"/>
          <p:cNvSpPr>
            <a:spLocks noGrp="1" noChangeArrowheads="1"/>
          </p:cNvSpPr>
          <p:nvPr>
            <p:ph type="body" idx="1"/>
          </p:nvPr>
        </p:nvSpPr>
        <p:spPr>
          <a:noFill/>
        </p:spPr>
        <p:txBody>
          <a:bodyPr/>
          <a:lstStyle/>
          <a:p>
            <a:pPr eaLnBrk="1" hangingPunct="1"/>
            <a:endParaRPr lang="en-US" altLang="en-US" dirty="0"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9D08975-1458-464A-9BE6-E379D6BC7F16}" type="slidenum">
              <a:rPr lang="en-US" smtClean="0"/>
              <a:t>20</a:t>
            </a:fld>
            <a:endParaRPr lang="en-US" dirty="0"/>
          </a:p>
        </p:txBody>
      </p:sp>
    </p:spTree>
    <p:extLst>
      <p:ext uri="{BB962C8B-B14F-4D97-AF65-F5344CB8AC3E}">
        <p14:creationId xmlns:p14="http://schemas.microsoft.com/office/powerpoint/2010/main" val="7270035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9D08975-1458-464A-9BE6-E379D6BC7F16}" type="slidenum">
              <a:rPr lang="en-US" smtClean="0"/>
              <a:t>21</a:t>
            </a:fld>
            <a:endParaRPr lang="en-US" dirty="0"/>
          </a:p>
        </p:txBody>
      </p:sp>
    </p:spTree>
    <p:extLst>
      <p:ext uri="{BB962C8B-B14F-4D97-AF65-F5344CB8AC3E}">
        <p14:creationId xmlns:p14="http://schemas.microsoft.com/office/powerpoint/2010/main" val="423205294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9D08975-1458-464A-9BE6-E379D6BC7F16}" type="slidenum">
              <a:rPr lang="en-US" smtClean="0"/>
              <a:t>22</a:t>
            </a:fld>
            <a:endParaRPr lang="en-US" dirty="0"/>
          </a:p>
        </p:txBody>
      </p:sp>
    </p:spTree>
    <p:extLst>
      <p:ext uri="{BB962C8B-B14F-4D97-AF65-F5344CB8AC3E}">
        <p14:creationId xmlns:p14="http://schemas.microsoft.com/office/powerpoint/2010/main" val="308551664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9D08975-1458-464A-9BE6-E379D6BC7F16}" type="slidenum">
              <a:rPr lang="en-US" smtClean="0"/>
              <a:t>23</a:t>
            </a:fld>
            <a:endParaRPr lang="en-US" dirty="0"/>
          </a:p>
        </p:txBody>
      </p:sp>
    </p:spTree>
    <p:extLst>
      <p:ext uri="{BB962C8B-B14F-4D97-AF65-F5344CB8AC3E}">
        <p14:creationId xmlns:p14="http://schemas.microsoft.com/office/powerpoint/2010/main" val="40201908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9D08975-1458-464A-9BE6-E379D6BC7F16}" type="slidenum">
              <a:rPr lang="en-US" smtClean="0"/>
              <a:t>24</a:t>
            </a:fld>
            <a:endParaRPr lang="en-US" dirty="0"/>
          </a:p>
        </p:txBody>
      </p:sp>
    </p:spTree>
    <p:extLst>
      <p:ext uri="{BB962C8B-B14F-4D97-AF65-F5344CB8AC3E}">
        <p14:creationId xmlns:p14="http://schemas.microsoft.com/office/powerpoint/2010/main" val="5301860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Rot="1" noChangeAspect="1" noChangeArrowheads="1" noTextEdit="1"/>
          </p:cNvSpPr>
          <p:nvPr>
            <p:ph type="sldImg"/>
          </p:nvPr>
        </p:nvSpPr>
        <p:spPr>
          <a:ln/>
        </p:spPr>
      </p:sp>
      <p:sp>
        <p:nvSpPr>
          <p:cNvPr id="40963" name="Rectangle 3"/>
          <p:cNvSpPr>
            <a:spLocks noGrp="1" noChangeArrowheads="1"/>
          </p:cNvSpPr>
          <p:nvPr>
            <p:ph type="body" idx="1"/>
          </p:nvPr>
        </p:nvSpPr>
        <p:spPr>
          <a:noFill/>
        </p:spPr>
        <p:txBody>
          <a:bodyPr/>
          <a:lstStyle/>
          <a:p>
            <a:pPr eaLnBrk="1" hangingPunct="1"/>
            <a:endParaRPr lang="en-US" altLang="en-US"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Rot="1" noChangeAspect="1" noChangeArrowheads="1" noTextEdit="1"/>
          </p:cNvSpPr>
          <p:nvPr>
            <p:ph type="sldImg"/>
          </p:nvPr>
        </p:nvSpPr>
        <p:spPr>
          <a:ln/>
        </p:spPr>
      </p:sp>
      <p:sp>
        <p:nvSpPr>
          <p:cNvPr id="43011" name="Rectangle 3"/>
          <p:cNvSpPr>
            <a:spLocks noGrp="1" noChangeArrowheads="1"/>
          </p:cNvSpPr>
          <p:nvPr>
            <p:ph type="body" idx="1"/>
          </p:nvPr>
        </p:nvSpPr>
        <p:spPr>
          <a:noFill/>
        </p:spPr>
        <p:txBody>
          <a:bodyPr/>
          <a:lstStyle/>
          <a:p>
            <a:pPr eaLnBrk="1" hangingPunct="1"/>
            <a:endParaRPr lang="en-US" altLang="en-US"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Rot="1" noChangeAspect="1" noChangeArrowheads="1" noTextEdit="1"/>
          </p:cNvSpPr>
          <p:nvPr>
            <p:ph type="sldImg"/>
          </p:nvPr>
        </p:nvSpPr>
        <p:spPr>
          <a:ln/>
        </p:spPr>
      </p:sp>
      <p:sp>
        <p:nvSpPr>
          <p:cNvPr id="44035" name="Rectangle 3"/>
          <p:cNvSpPr>
            <a:spLocks noGrp="1" noChangeArrowheads="1"/>
          </p:cNvSpPr>
          <p:nvPr>
            <p:ph type="body" idx="1"/>
          </p:nvPr>
        </p:nvSpPr>
        <p:spPr>
          <a:noFill/>
        </p:spPr>
        <p:txBody>
          <a:bodyPr/>
          <a:lstStyle/>
          <a:p>
            <a:pPr eaLnBrk="1" hangingPunct="1"/>
            <a:endParaRPr lang="en-US" altLang="en-US"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9D08975-1458-464A-9BE6-E379D6BC7F16}" type="slidenum">
              <a:rPr lang="en-US" smtClean="0"/>
              <a:t>6</a:t>
            </a:fld>
            <a:endParaRPr lang="en-US" dirty="0"/>
          </a:p>
        </p:txBody>
      </p:sp>
    </p:spTree>
    <p:extLst>
      <p:ext uri="{BB962C8B-B14F-4D97-AF65-F5344CB8AC3E}">
        <p14:creationId xmlns:p14="http://schemas.microsoft.com/office/powerpoint/2010/main" val="260598476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Rot="1" noChangeAspect="1" noChangeArrowheads="1" noTextEdit="1"/>
          </p:cNvSpPr>
          <p:nvPr>
            <p:ph type="sldImg"/>
          </p:nvPr>
        </p:nvSpPr>
        <p:spPr>
          <a:ln/>
        </p:spPr>
      </p:sp>
      <p:sp>
        <p:nvSpPr>
          <p:cNvPr id="41987" name="Rectangle 3"/>
          <p:cNvSpPr>
            <a:spLocks noGrp="1" noChangeArrowheads="1"/>
          </p:cNvSpPr>
          <p:nvPr>
            <p:ph type="body" idx="1"/>
          </p:nvPr>
        </p:nvSpPr>
        <p:spPr>
          <a:noFill/>
        </p:spPr>
        <p:txBody>
          <a:bodyPr/>
          <a:lstStyle/>
          <a:p>
            <a:pPr eaLnBrk="1" hangingPunct="1"/>
            <a:endParaRPr lang="en-US" altLang="en-US" dirty="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9D08975-1458-464A-9BE6-E379D6BC7F16}" type="slidenum">
              <a:rPr lang="en-US" smtClean="0"/>
              <a:t>8</a:t>
            </a:fld>
            <a:endParaRPr lang="en-US" dirty="0"/>
          </a:p>
        </p:txBody>
      </p:sp>
    </p:spTree>
    <p:extLst>
      <p:ext uri="{BB962C8B-B14F-4D97-AF65-F5344CB8AC3E}">
        <p14:creationId xmlns:p14="http://schemas.microsoft.com/office/powerpoint/2010/main" val="387556903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9D08975-1458-464A-9BE6-E379D6BC7F16}" type="slidenum">
              <a:rPr lang="en-US" smtClean="0"/>
              <a:t>9</a:t>
            </a:fld>
            <a:endParaRPr lang="en-US" dirty="0"/>
          </a:p>
        </p:txBody>
      </p:sp>
    </p:spTree>
    <p:extLst>
      <p:ext uri="{BB962C8B-B14F-4D97-AF65-F5344CB8AC3E}">
        <p14:creationId xmlns:p14="http://schemas.microsoft.com/office/powerpoint/2010/main" val="5842100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1"/>
        </a:solidFill>
        <a:effectLst/>
      </p:bgPr>
    </p:bg>
    <p:spTree>
      <p:nvGrpSpPr>
        <p:cNvPr id="1" name=""/>
        <p:cNvGrpSpPr/>
        <p:nvPr/>
      </p:nvGrpSpPr>
      <p:grpSpPr>
        <a:xfrm>
          <a:off x="0" y="0"/>
          <a:ext cx="0" cy="0"/>
          <a:chOff x="0" y="0"/>
          <a:chExt cx="0" cy="0"/>
        </a:xfrm>
      </p:grpSpPr>
      <p:pic>
        <p:nvPicPr>
          <p:cNvPr id="4" name="Picture 6" descr="PPTgraphics2-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 Box 7"/>
          <p:cNvSpPr txBox="1">
            <a:spLocks noChangeArrowheads="1"/>
          </p:cNvSpPr>
          <p:nvPr/>
        </p:nvSpPr>
        <p:spPr bwMode="auto">
          <a:xfrm>
            <a:off x="600075" y="6626225"/>
            <a:ext cx="7399338"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charset="0"/>
              </a:defRPr>
            </a:lvl1pPr>
            <a:lvl2pPr>
              <a:defRPr>
                <a:solidFill>
                  <a:schemeClr val="tx1"/>
                </a:solidFill>
                <a:latin typeface="Arial" charset="0"/>
              </a:defRPr>
            </a:lvl2pPr>
            <a:lvl3pPr>
              <a:defRPr>
                <a:solidFill>
                  <a:schemeClr val="tx1"/>
                </a:solidFill>
                <a:latin typeface="Arial" charset="0"/>
              </a:defRPr>
            </a:lvl3pPr>
            <a:lvl4pPr>
              <a:defRPr>
                <a:solidFill>
                  <a:schemeClr val="tx1"/>
                </a:solidFill>
                <a:latin typeface="Arial" charset="0"/>
              </a:defRPr>
            </a:lvl4pPr>
            <a:lvl5pPr>
              <a:defRPr>
                <a:solidFill>
                  <a:schemeClr val="tx1"/>
                </a:solidFill>
                <a:latin typeface="Arial" charset="0"/>
              </a:defRPr>
            </a:lvl5pPr>
            <a:lvl6pPr fontAlgn="base">
              <a:spcBef>
                <a:spcPct val="0"/>
              </a:spcBef>
              <a:spcAft>
                <a:spcPct val="0"/>
              </a:spcAft>
              <a:defRPr>
                <a:solidFill>
                  <a:schemeClr val="tx1"/>
                </a:solidFill>
                <a:latin typeface="Arial" charset="0"/>
              </a:defRPr>
            </a:lvl6pPr>
            <a:lvl7pPr fontAlgn="base">
              <a:spcBef>
                <a:spcPct val="0"/>
              </a:spcBef>
              <a:spcAft>
                <a:spcPct val="0"/>
              </a:spcAft>
              <a:defRPr>
                <a:solidFill>
                  <a:schemeClr val="tx1"/>
                </a:solidFill>
                <a:latin typeface="Arial" charset="0"/>
              </a:defRPr>
            </a:lvl7pPr>
            <a:lvl8pPr fontAlgn="base">
              <a:spcBef>
                <a:spcPct val="0"/>
              </a:spcBef>
              <a:spcAft>
                <a:spcPct val="0"/>
              </a:spcAft>
              <a:defRPr>
                <a:solidFill>
                  <a:schemeClr val="tx1"/>
                </a:solidFill>
                <a:latin typeface="Arial" charset="0"/>
              </a:defRPr>
            </a:lvl8pPr>
            <a:lvl9pPr fontAlgn="base">
              <a:spcBef>
                <a:spcPct val="0"/>
              </a:spcBef>
              <a:spcAft>
                <a:spcPct val="0"/>
              </a:spcAft>
              <a:defRPr>
                <a:solidFill>
                  <a:schemeClr val="tx1"/>
                </a:solidFill>
                <a:latin typeface="Arial" charset="0"/>
              </a:defRPr>
            </a:lvl9pPr>
          </a:lstStyle>
          <a:p>
            <a:pPr defTabSz="914400">
              <a:spcBef>
                <a:spcPct val="50000"/>
              </a:spcBef>
              <a:defRPr/>
            </a:pPr>
            <a:r>
              <a:rPr lang="en-US" sz="900" dirty="0" smtClean="0">
                <a:cs typeface="Arial" charset="0"/>
              </a:rPr>
              <a:t>© 2014 Edwards Wildman Palmer LLP &amp; Edwards Wildman Palmer UK LLP</a:t>
            </a:r>
          </a:p>
        </p:txBody>
      </p:sp>
      <p:sp>
        <p:nvSpPr>
          <p:cNvPr id="18435" name="Title Placeholder 1"/>
          <p:cNvSpPr>
            <a:spLocks noGrp="1"/>
          </p:cNvSpPr>
          <p:nvPr>
            <p:ph type="ctrTitle"/>
          </p:nvPr>
        </p:nvSpPr>
        <p:spPr>
          <a:xfrm>
            <a:off x="685800" y="889000"/>
            <a:ext cx="7772400" cy="2840038"/>
          </a:xfrm>
        </p:spPr>
        <p:txBody>
          <a:bodyPr/>
          <a:lstStyle>
            <a:lvl1pPr>
              <a:defRPr sz="4800" b="0" smtClean="0">
                <a:solidFill>
                  <a:schemeClr val="hlink"/>
                </a:solidFill>
              </a:defRPr>
            </a:lvl1pPr>
          </a:lstStyle>
          <a:p>
            <a:pPr lvl="0"/>
            <a:r>
              <a:rPr lang="en-US" noProof="0" smtClean="0"/>
              <a:t>Click to edit Master title style</a:t>
            </a:r>
          </a:p>
        </p:txBody>
      </p:sp>
      <p:sp>
        <p:nvSpPr>
          <p:cNvPr id="18436" name="Text Placeholder 2"/>
          <p:cNvSpPr>
            <a:spLocks noGrp="1"/>
          </p:cNvSpPr>
          <p:nvPr>
            <p:ph type="subTitle" idx="1"/>
          </p:nvPr>
        </p:nvSpPr>
        <p:spPr>
          <a:xfrm>
            <a:off x="685800" y="3886200"/>
            <a:ext cx="5676900" cy="2425700"/>
          </a:xfrm>
        </p:spPr>
        <p:txBody>
          <a:bodyPr lIns="0" tIns="0" rIns="0" bIns="0"/>
          <a:lstStyle>
            <a:lvl1pPr marL="0" indent="0">
              <a:buFont typeface="Arial" charset="0"/>
              <a:buNone/>
              <a:defRPr sz="2400" smtClean="0"/>
            </a:lvl1pPr>
          </a:lstStyle>
          <a:p>
            <a:pPr lvl="0"/>
            <a:r>
              <a:rPr lang="en-US" noProof="0" smtClean="0"/>
              <a:t>Click to edit Master subtitle style</a:t>
            </a:r>
          </a:p>
        </p:txBody>
      </p:sp>
    </p:spTree>
    <p:extLst>
      <p:ext uri="{BB962C8B-B14F-4D97-AF65-F5344CB8AC3E}">
        <p14:creationId xmlns:p14="http://schemas.microsoft.com/office/powerpoint/2010/main" val="16740661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279400" y="80963"/>
            <a:ext cx="8636000" cy="877887"/>
          </a:xfrm>
        </p:spPr>
        <p:txBody>
          <a:bodyPr/>
          <a:lstStyle/>
          <a:p>
            <a:r>
              <a:rPr lang="en-US" smtClean="0"/>
              <a:t>Click to edit Master title style</a:t>
            </a:r>
            <a:endParaRPr lang="en-US" dirty="0"/>
          </a:p>
        </p:txBody>
      </p:sp>
      <p:sp>
        <p:nvSpPr>
          <p:cNvPr id="6" name="Text Placeholder 7"/>
          <p:cNvSpPr>
            <a:spLocks noGrp="1"/>
          </p:cNvSpPr>
          <p:nvPr>
            <p:ph type="body" sz="quarter" idx="13"/>
          </p:nvPr>
        </p:nvSpPr>
        <p:spPr>
          <a:xfrm>
            <a:off x="279400" y="1371600"/>
            <a:ext cx="8656638" cy="4394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Slide Number Placeholder 5"/>
          <p:cNvSpPr>
            <a:spLocks noGrp="1"/>
          </p:cNvSpPr>
          <p:nvPr>
            <p:ph type="sldNum" sz="quarter" idx="14"/>
          </p:nvPr>
        </p:nvSpPr>
        <p:spPr>
          <a:ln/>
        </p:spPr>
        <p:txBody>
          <a:bodyPr/>
          <a:lstStyle>
            <a:lvl1pPr>
              <a:defRPr/>
            </a:lvl1pPr>
          </a:lstStyle>
          <a:p>
            <a:pPr>
              <a:defRPr/>
            </a:pPr>
            <a:fld id="{49025B52-9C54-4D33-9E11-C8D4AC4899E3}" type="slidenum">
              <a:rPr lang="en-US"/>
              <a:pPr>
                <a:defRPr/>
              </a:pPr>
              <a:t>‹#›</a:t>
            </a:fld>
            <a:endParaRPr lang="en-US" dirty="0"/>
          </a:p>
        </p:txBody>
      </p:sp>
    </p:spTree>
    <p:extLst>
      <p:ext uri="{BB962C8B-B14F-4D97-AF65-F5344CB8AC3E}">
        <p14:creationId xmlns:p14="http://schemas.microsoft.com/office/powerpoint/2010/main" val="18050580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11" name="Text Placeholder 10"/>
          <p:cNvSpPr>
            <a:spLocks noGrp="1"/>
          </p:cNvSpPr>
          <p:nvPr>
            <p:ph type="body" sz="quarter" idx="13"/>
          </p:nvPr>
        </p:nvSpPr>
        <p:spPr>
          <a:xfrm>
            <a:off x="279400" y="1371600"/>
            <a:ext cx="4012381" cy="47538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hart Placeholder 12"/>
          <p:cNvSpPr>
            <a:spLocks noGrp="1"/>
          </p:cNvSpPr>
          <p:nvPr>
            <p:ph type="chart" sz="quarter" idx="14"/>
          </p:nvPr>
        </p:nvSpPr>
        <p:spPr>
          <a:xfrm>
            <a:off x="4476135" y="1371600"/>
            <a:ext cx="4459903" cy="4753864"/>
          </a:xfrm>
        </p:spPr>
        <p:txBody>
          <a:bodyPr rtlCol="0"/>
          <a:lstStyle/>
          <a:p>
            <a:pPr lvl="0"/>
            <a:r>
              <a:rPr lang="en-US" noProof="0" dirty="0" smtClean="0"/>
              <a:t>Click icon to add chart</a:t>
            </a:r>
            <a:endParaRPr lang="en-US" noProof="0" dirty="0"/>
          </a:p>
        </p:txBody>
      </p:sp>
      <p:sp>
        <p:nvSpPr>
          <p:cNvPr id="5" name="Slide Number Placeholder 5"/>
          <p:cNvSpPr>
            <a:spLocks noGrp="1"/>
          </p:cNvSpPr>
          <p:nvPr>
            <p:ph type="sldNum" sz="quarter" idx="15"/>
          </p:nvPr>
        </p:nvSpPr>
        <p:spPr>
          <a:ln/>
        </p:spPr>
        <p:txBody>
          <a:bodyPr/>
          <a:lstStyle>
            <a:lvl1pPr>
              <a:defRPr/>
            </a:lvl1pPr>
          </a:lstStyle>
          <a:p>
            <a:pPr>
              <a:defRPr/>
            </a:pPr>
            <a:fld id="{FA604614-5641-4F73-981E-889A0B0C9094}" type="slidenum">
              <a:rPr lang="en-US"/>
              <a:pPr>
                <a:defRPr/>
              </a:pPr>
              <a:t>‹#›</a:t>
            </a:fld>
            <a:endParaRPr lang="en-US" dirty="0"/>
          </a:p>
        </p:txBody>
      </p:sp>
    </p:spTree>
    <p:extLst>
      <p:ext uri="{BB962C8B-B14F-4D97-AF65-F5344CB8AC3E}">
        <p14:creationId xmlns:p14="http://schemas.microsoft.com/office/powerpoint/2010/main" val="22390177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Comparison">
    <p:spTree>
      <p:nvGrpSpPr>
        <p:cNvPr id="1" name=""/>
        <p:cNvGrpSpPr/>
        <p:nvPr/>
      </p:nvGrpSpPr>
      <p:grpSpPr>
        <a:xfrm>
          <a:off x="0" y="0"/>
          <a:ext cx="0" cy="0"/>
          <a:chOff x="0" y="0"/>
          <a:chExt cx="0" cy="0"/>
        </a:xfrm>
      </p:grpSpPr>
      <p:sp>
        <p:nvSpPr>
          <p:cNvPr id="2" name="Title 1"/>
          <p:cNvSpPr>
            <a:spLocks noGrp="1"/>
          </p:cNvSpPr>
          <p:nvPr>
            <p:ph type="title"/>
          </p:nvPr>
        </p:nvSpPr>
        <p:spPr>
          <a:xfrm>
            <a:off x="279400" y="80963"/>
            <a:ext cx="8636000" cy="877887"/>
          </a:xfrm>
        </p:spPr>
        <p:txBody>
          <a:bodyPr/>
          <a:lstStyle>
            <a:lvl1pPr>
              <a:defRPr/>
            </a:lvl1pPr>
          </a:lstStyle>
          <a:p>
            <a:r>
              <a:rPr lang="en-US" smtClean="0"/>
              <a:t>Click to edit Master title style</a:t>
            </a:r>
            <a:endParaRPr lang="en-US" dirty="0"/>
          </a:p>
        </p:txBody>
      </p:sp>
      <p:sp>
        <p:nvSpPr>
          <p:cNvPr id="11" name="Text Placeholder 10"/>
          <p:cNvSpPr>
            <a:spLocks noGrp="1"/>
          </p:cNvSpPr>
          <p:nvPr>
            <p:ph type="body" sz="quarter" idx="13"/>
          </p:nvPr>
        </p:nvSpPr>
        <p:spPr>
          <a:xfrm>
            <a:off x="279400" y="1371600"/>
            <a:ext cx="4455668" cy="47538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Picture Placeholder 6"/>
          <p:cNvSpPr>
            <a:spLocks noGrp="1"/>
          </p:cNvSpPr>
          <p:nvPr>
            <p:ph type="pic" sz="quarter" idx="14"/>
          </p:nvPr>
        </p:nvSpPr>
        <p:spPr>
          <a:xfrm>
            <a:off x="4925961" y="1371600"/>
            <a:ext cx="4010077" cy="4754562"/>
          </a:xfrm>
        </p:spPr>
        <p:txBody>
          <a:bodyPr rtlCol="0"/>
          <a:lstStyle/>
          <a:p>
            <a:pPr lvl="0"/>
            <a:r>
              <a:rPr lang="en-US" noProof="0" dirty="0" smtClean="0"/>
              <a:t>Click icon to add picture</a:t>
            </a:r>
            <a:endParaRPr lang="en-US" noProof="0" dirty="0"/>
          </a:p>
        </p:txBody>
      </p:sp>
      <p:sp>
        <p:nvSpPr>
          <p:cNvPr id="5" name="Slide Number Placeholder 5"/>
          <p:cNvSpPr>
            <a:spLocks noGrp="1"/>
          </p:cNvSpPr>
          <p:nvPr>
            <p:ph type="sldNum" sz="quarter" idx="15"/>
          </p:nvPr>
        </p:nvSpPr>
        <p:spPr>
          <a:ln/>
        </p:spPr>
        <p:txBody>
          <a:bodyPr/>
          <a:lstStyle>
            <a:lvl1pPr>
              <a:defRPr/>
            </a:lvl1pPr>
          </a:lstStyle>
          <a:p>
            <a:pPr>
              <a:defRPr/>
            </a:pPr>
            <a:fld id="{9460564D-3B6F-4F88-BD22-B410D3BD055F}" type="slidenum">
              <a:rPr lang="en-US"/>
              <a:pPr>
                <a:defRPr/>
              </a:pPr>
              <a:t>‹#›</a:t>
            </a:fld>
            <a:endParaRPr lang="en-US" dirty="0"/>
          </a:p>
        </p:txBody>
      </p:sp>
    </p:spTree>
    <p:extLst>
      <p:ext uri="{BB962C8B-B14F-4D97-AF65-F5344CB8AC3E}">
        <p14:creationId xmlns:p14="http://schemas.microsoft.com/office/powerpoint/2010/main" val="27497132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66700" y="76200"/>
            <a:ext cx="8648700" cy="873125"/>
          </a:xfrm>
        </p:spPr>
        <p:txBody>
          <a:bodyPr/>
          <a:lstStyle/>
          <a:p>
            <a:r>
              <a:rPr lang="en-US" smtClean="0"/>
              <a:t>Click to edit Master title style</a:t>
            </a:r>
            <a:endParaRPr lang="en-US"/>
          </a:p>
        </p:txBody>
      </p:sp>
      <p:sp>
        <p:nvSpPr>
          <p:cNvPr id="3" name="Content Placeholder 2"/>
          <p:cNvSpPr>
            <a:spLocks noGrp="1"/>
          </p:cNvSpPr>
          <p:nvPr>
            <p:ph idx="1"/>
          </p:nvPr>
        </p:nvSpPr>
        <p:spPr>
          <a:xfrm>
            <a:off x="266700" y="1371600"/>
            <a:ext cx="8648700" cy="18335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5"/>
          <p:cNvSpPr>
            <a:spLocks noGrp="1"/>
          </p:cNvSpPr>
          <p:nvPr>
            <p:ph type="sldNum" sz="quarter" idx="10"/>
          </p:nvPr>
        </p:nvSpPr>
        <p:spPr>
          <a:ln/>
        </p:spPr>
        <p:txBody>
          <a:bodyPr/>
          <a:lstStyle>
            <a:lvl1pPr>
              <a:defRPr/>
            </a:lvl1pPr>
          </a:lstStyle>
          <a:p>
            <a:pPr>
              <a:defRPr/>
            </a:pPr>
            <a:fld id="{E7803C17-67CF-485E-BE05-F984296590EA}" type="slidenum">
              <a:rPr lang="en-US"/>
              <a:pPr>
                <a:defRPr/>
              </a:pPr>
              <a:t>‹#›</a:t>
            </a:fld>
            <a:endParaRPr lang="en-US" dirty="0"/>
          </a:p>
        </p:txBody>
      </p:sp>
    </p:spTree>
    <p:extLst>
      <p:ext uri="{BB962C8B-B14F-4D97-AF65-F5344CB8AC3E}">
        <p14:creationId xmlns:p14="http://schemas.microsoft.com/office/powerpoint/2010/main" val="426818655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theme" Target="../theme/theme1.xml"/><Relationship Id="rId7" Type="http://schemas.openxmlformats.org/officeDocument/2006/relationships/image" Target="../media/image1.jpeg"/><Relationship Id="rId8" Type="http://schemas.openxmlformats.org/officeDocument/2006/relationships/image" Target="../media/image2.jpeg"/><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266700" y="76200"/>
            <a:ext cx="8648700" cy="873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b"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266700" y="1371600"/>
            <a:ext cx="8648700" cy="1833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 name="Slide Number Placeholder 5"/>
          <p:cNvSpPr>
            <a:spLocks noGrp="1"/>
          </p:cNvSpPr>
          <p:nvPr>
            <p:ph type="sldNum" sz="quarter" idx="4"/>
          </p:nvPr>
        </p:nvSpPr>
        <p:spPr bwMode="auto">
          <a:xfrm>
            <a:off x="6781800" y="6284913"/>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b" anchorCtr="0" compatLnSpc="1">
            <a:prstTxWarp prst="textNoShape">
              <a:avLst/>
            </a:prstTxWarp>
          </a:bodyPr>
          <a:lstStyle>
            <a:lvl1pPr algn="r" fontAlgn="auto">
              <a:spcBef>
                <a:spcPts val="0"/>
              </a:spcBef>
              <a:spcAft>
                <a:spcPts val="0"/>
              </a:spcAft>
              <a:defRPr sz="1000" b="1">
                <a:solidFill>
                  <a:schemeClr val="bg2"/>
                </a:solidFill>
                <a:latin typeface="+mn-lt"/>
              </a:defRPr>
            </a:lvl1pPr>
          </a:lstStyle>
          <a:p>
            <a:pPr>
              <a:defRPr/>
            </a:pPr>
            <a:fld id="{AAD76CF1-217B-408D-91FC-FBC013F0F2F0}" type="slidenum">
              <a:rPr lang="en-US"/>
              <a:pPr>
                <a:defRPr/>
              </a:pPr>
              <a:t>‹#›</a:t>
            </a:fld>
            <a:endParaRPr lang="en-US" dirty="0"/>
          </a:p>
        </p:txBody>
      </p:sp>
      <p:pic>
        <p:nvPicPr>
          <p:cNvPr id="1029" name="Picture 7" descr="PPTgraphicsline-01"/>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0" y="1025525"/>
            <a:ext cx="91440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0" name="Picture 1"/>
          <p:cNvPicPr>
            <a:picLocks noChangeAspect="1"/>
          </p:cNvPicPr>
          <p:nvPr/>
        </p:nvPicPr>
        <p:blipFill>
          <a:blip r:embed="rId8">
            <a:extLst>
              <a:ext uri="{28A0092B-C50C-407E-A947-70E740481C1C}">
                <a14:useLocalDpi xmlns:a14="http://schemas.microsoft.com/office/drawing/2010/main" val="0"/>
              </a:ext>
            </a:extLst>
          </a:blip>
          <a:srcRect/>
          <a:stretch>
            <a:fillRect/>
          </a:stretch>
        </p:blipFill>
        <p:spPr bwMode="auto">
          <a:xfrm>
            <a:off x="0" y="6059488"/>
            <a:ext cx="9144000" cy="801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73" r:id="rId1"/>
    <p:sldLayoutId id="2147483671" r:id="rId2"/>
    <p:sldLayoutId id="2147483669" r:id="rId3"/>
    <p:sldLayoutId id="2147483670" r:id="rId4"/>
    <p:sldLayoutId id="2147483672" r:id="rId5"/>
  </p:sldLayoutIdLst>
  <p:timing>
    <p:tnLst>
      <p:par>
        <p:cTn xmlns:p14="http://schemas.microsoft.com/office/powerpoint/2010/main" id="1" dur="indefinite" restart="never" nodeType="tmRoot"/>
      </p:par>
    </p:tnLst>
  </p:timing>
  <p:hf hdr="0" ftr="0" dt="0"/>
  <p:txStyles>
    <p:titleStyle>
      <a:lvl1pPr algn="l" defTabSz="457200" rtl="0" eaLnBrk="1" fontAlgn="base" hangingPunct="1">
        <a:lnSpc>
          <a:spcPct val="90000"/>
        </a:lnSpc>
        <a:spcBef>
          <a:spcPct val="0"/>
        </a:spcBef>
        <a:spcAft>
          <a:spcPct val="0"/>
        </a:spcAft>
        <a:defRPr sz="3200" b="1" kern="1200">
          <a:solidFill>
            <a:srgbClr val="565A5C"/>
          </a:solidFill>
          <a:latin typeface="+mj-lt"/>
          <a:ea typeface="+mj-ea"/>
          <a:cs typeface="+mj-cs"/>
        </a:defRPr>
      </a:lvl1pPr>
      <a:lvl2pPr algn="l" defTabSz="457200" rtl="0" eaLnBrk="1" fontAlgn="base" hangingPunct="1">
        <a:lnSpc>
          <a:spcPct val="90000"/>
        </a:lnSpc>
        <a:spcBef>
          <a:spcPct val="0"/>
        </a:spcBef>
        <a:spcAft>
          <a:spcPct val="0"/>
        </a:spcAft>
        <a:defRPr sz="3200" b="1">
          <a:solidFill>
            <a:srgbClr val="565A5C"/>
          </a:solidFill>
          <a:latin typeface="Arial" charset="0"/>
        </a:defRPr>
      </a:lvl2pPr>
      <a:lvl3pPr algn="l" defTabSz="457200" rtl="0" eaLnBrk="1" fontAlgn="base" hangingPunct="1">
        <a:lnSpc>
          <a:spcPct val="90000"/>
        </a:lnSpc>
        <a:spcBef>
          <a:spcPct val="0"/>
        </a:spcBef>
        <a:spcAft>
          <a:spcPct val="0"/>
        </a:spcAft>
        <a:defRPr sz="3200" b="1">
          <a:solidFill>
            <a:srgbClr val="565A5C"/>
          </a:solidFill>
          <a:latin typeface="Arial" charset="0"/>
        </a:defRPr>
      </a:lvl3pPr>
      <a:lvl4pPr algn="l" defTabSz="457200" rtl="0" eaLnBrk="1" fontAlgn="base" hangingPunct="1">
        <a:lnSpc>
          <a:spcPct val="90000"/>
        </a:lnSpc>
        <a:spcBef>
          <a:spcPct val="0"/>
        </a:spcBef>
        <a:spcAft>
          <a:spcPct val="0"/>
        </a:spcAft>
        <a:defRPr sz="3200" b="1">
          <a:solidFill>
            <a:srgbClr val="565A5C"/>
          </a:solidFill>
          <a:latin typeface="Arial" charset="0"/>
        </a:defRPr>
      </a:lvl4pPr>
      <a:lvl5pPr algn="l" defTabSz="457200" rtl="0" eaLnBrk="1" fontAlgn="base" hangingPunct="1">
        <a:lnSpc>
          <a:spcPct val="90000"/>
        </a:lnSpc>
        <a:spcBef>
          <a:spcPct val="0"/>
        </a:spcBef>
        <a:spcAft>
          <a:spcPct val="0"/>
        </a:spcAft>
        <a:defRPr sz="3200" b="1">
          <a:solidFill>
            <a:srgbClr val="565A5C"/>
          </a:solidFill>
          <a:latin typeface="Arial" charset="0"/>
        </a:defRPr>
      </a:lvl5pPr>
      <a:lvl6pPr marL="457200" algn="l" defTabSz="457200" rtl="0" eaLnBrk="1" fontAlgn="base" hangingPunct="1">
        <a:lnSpc>
          <a:spcPct val="90000"/>
        </a:lnSpc>
        <a:spcBef>
          <a:spcPct val="0"/>
        </a:spcBef>
        <a:spcAft>
          <a:spcPct val="0"/>
        </a:spcAft>
        <a:defRPr sz="3200" b="1">
          <a:solidFill>
            <a:srgbClr val="565A5C"/>
          </a:solidFill>
          <a:latin typeface="Arial" charset="0"/>
        </a:defRPr>
      </a:lvl6pPr>
      <a:lvl7pPr marL="914400" algn="l" defTabSz="457200" rtl="0" eaLnBrk="1" fontAlgn="base" hangingPunct="1">
        <a:lnSpc>
          <a:spcPct val="90000"/>
        </a:lnSpc>
        <a:spcBef>
          <a:spcPct val="0"/>
        </a:spcBef>
        <a:spcAft>
          <a:spcPct val="0"/>
        </a:spcAft>
        <a:defRPr sz="3200" b="1">
          <a:solidFill>
            <a:srgbClr val="565A5C"/>
          </a:solidFill>
          <a:latin typeface="Arial" charset="0"/>
        </a:defRPr>
      </a:lvl7pPr>
      <a:lvl8pPr marL="1371600" algn="l" defTabSz="457200" rtl="0" eaLnBrk="1" fontAlgn="base" hangingPunct="1">
        <a:lnSpc>
          <a:spcPct val="90000"/>
        </a:lnSpc>
        <a:spcBef>
          <a:spcPct val="0"/>
        </a:spcBef>
        <a:spcAft>
          <a:spcPct val="0"/>
        </a:spcAft>
        <a:defRPr sz="3200" b="1">
          <a:solidFill>
            <a:srgbClr val="565A5C"/>
          </a:solidFill>
          <a:latin typeface="Arial" charset="0"/>
        </a:defRPr>
      </a:lvl8pPr>
      <a:lvl9pPr marL="1828800" algn="l" defTabSz="457200" rtl="0" eaLnBrk="1" fontAlgn="base" hangingPunct="1">
        <a:lnSpc>
          <a:spcPct val="90000"/>
        </a:lnSpc>
        <a:spcBef>
          <a:spcPct val="0"/>
        </a:spcBef>
        <a:spcAft>
          <a:spcPct val="0"/>
        </a:spcAft>
        <a:defRPr sz="3200" b="1">
          <a:solidFill>
            <a:srgbClr val="565A5C"/>
          </a:solidFill>
          <a:latin typeface="Arial" charset="0"/>
        </a:defRPr>
      </a:lvl9pPr>
    </p:titleStyle>
    <p:bodyStyle>
      <a:lvl1pPr marL="177800" indent="-177800" algn="l" defTabSz="457200" rtl="0" eaLnBrk="1" fontAlgn="base" hangingPunct="1">
        <a:spcBef>
          <a:spcPct val="0"/>
        </a:spcBef>
        <a:spcAft>
          <a:spcPct val="0"/>
        </a:spcAft>
        <a:buClr>
          <a:schemeClr val="hlink"/>
        </a:buClr>
        <a:buSzPct val="75000"/>
        <a:buFont typeface="Arial" charset="0"/>
        <a:buChar char="♦"/>
        <a:defRPr sz="2200" kern="1200">
          <a:solidFill>
            <a:schemeClr val="tx1"/>
          </a:solidFill>
          <a:latin typeface="+mn-lt"/>
          <a:ea typeface="+mn-ea"/>
          <a:cs typeface="+mn-cs"/>
        </a:defRPr>
      </a:lvl1pPr>
      <a:lvl2pPr marL="520700" indent="-228600" algn="l" defTabSz="457200" rtl="0" eaLnBrk="1" fontAlgn="base" hangingPunct="1">
        <a:spcBef>
          <a:spcPct val="10000"/>
        </a:spcBef>
        <a:spcAft>
          <a:spcPct val="0"/>
        </a:spcAft>
        <a:buClr>
          <a:schemeClr val="hlink"/>
        </a:buClr>
        <a:buSzPct val="75000"/>
        <a:buFont typeface="Arial" charset="0"/>
        <a:buChar char="♦"/>
        <a:defRPr sz="2200" kern="1200">
          <a:solidFill>
            <a:schemeClr val="tx1"/>
          </a:solidFill>
          <a:latin typeface="+mn-lt"/>
          <a:ea typeface="+mn-ea"/>
          <a:cs typeface="+mn-cs"/>
        </a:defRPr>
      </a:lvl2pPr>
      <a:lvl3pPr marL="863600" indent="-228600" algn="l" defTabSz="457200" rtl="0" eaLnBrk="1" fontAlgn="base" hangingPunct="1">
        <a:spcBef>
          <a:spcPct val="10000"/>
        </a:spcBef>
        <a:spcAft>
          <a:spcPct val="0"/>
        </a:spcAft>
        <a:buClr>
          <a:schemeClr val="hlink"/>
        </a:buClr>
        <a:buSzPct val="75000"/>
        <a:buFont typeface="Arial" charset="0"/>
        <a:buChar char="♦"/>
        <a:defRPr sz="2200" kern="1200">
          <a:solidFill>
            <a:schemeClr val="tx1"/>
          </a:solidFill>
          <a:latin typeface="+mn-lt"/>
          <a:ea typeface="+mn-ea"/>
          <a:cs typeface="+mn-cs"/>
        </a:defRPr>
      </a:lvl3pPr>
      <a:lvl4pPr marL="1206500" indent="-228600" algn="l" defTabSz="457200" rtl="0" eaLnBrk="1" fontAlgn="base" hangingPunct="1">
        <a:spcBef>
          <a:spcPct val="10000"/>
        </a:spcBef>
        <a:spcAft>
          <a:spcPct val="0"/>
        </a:spcAft>
        <a:buSzPct val="65000"/>
        <a:buFont typeface="Arial" charset="0"/>
        <a:buChar char="♦"/>
        <a:defRPr sz="2000" kern="1200">
          <a:solidFill>
            <a:schemeClr val="tx1"/>
          </a:solidFill>
          <a:latin typeface="+mn-lt"/>
          <a:ea typeface="+mn-ea"/>
          <a:cs typeface="+mn-cs"/>
        </a:defRPr>
      </a:lvl4pPr>
      <a:lvl5pPr marL="1549400" indent="-228600" algn="l" defTabSz="457200" rtl="0" eaLnBrk="1" fontAlgn="base" hangingPunct="1">
        <a:spcBef>
          <a:spcPct val="10000"/>
        </a:spcBef>
        <a:spcAft>
          <a:spcPct val="0"/>
        </a:spcAft>
        <a:buSzPct val="65000"/>
        <a:buFont typeface="Arial"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23.xml"/><Relationship Id="rId3" Type="http://schemas.openxmlformats.org/officeDocument/2006/relationships/image" Target="../media/image4.jpe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2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ctrTitle"/>
          </p:nvPr>
        </p:nvSpPr>
        <p:spPr>
          <a:xfrm>
            <a:off x="792480" y="1447800"/>
            <a:ext cx="7696200" cy="1143000"/>
          </a:xfrm>
        </p:spPr>
        <p:txBody>
          <a:bodyPr/>
          <a:lstStyle/>
          <a:p>
            <a:pPr eaLnBrk="1" hangingPunct="1"/>
            <a:r>
              <a:rPr lang="en-US" altLang="en-US" sz="2400" dirty="0" smtClean="0"/>
              <a:t>The Municipal Analysts Group of New York</a:t>
            </a:r>
            <a:br>
              <a:rPr lang="en-US" altLang="en-US" sz="2400" dirty="0" smtClean="0"/>
            </a:br>
            <a:endParaRPr lang="en-US" altLang="en-US" sz="2400" dirty="0"/>
          </a:p>
        </p:txBody>
      </p:sp>
      <p:sp>
        <p:nvSpPr>
          <p:cNvPr id="7171" name="Rectangle 3"/>
          <p:cNvSpPr>
            <a:spLocks noGrp="1" noChangeArrowheads="1"/>
          </p:cNvSpPr>
          <p:nvPr>
            <p:ph type="subTitle" idx="1"/>
          </p:nvPr>
        </p:nvSpPr>
        <p:spPr>
          <a:xfrm>
            <a:off x="782854" y="2514600"/>
            <a:ext cx="7827745" cy="1107996"/>
          </a:xfrm>
        </p:spPr>
        <p:txBody>
          <a:bodyPr/>
          <a:lstStyle/>
          <a:p>
            <a:pPr eaLnBrk="1" hangingPunct="1"/>
            <a:r>
              <a:rPr lang="en-US" altLang="en-US" sz="2800" dirty="0" smtClean="0"/>
              <a:t>How States Deal with Local Government Distress</a:t>
            </a:r>
          </a:p>
          <a:p>
            <a:pPr eaLnBrk="1" hangingPunct="1"/>
            <a:endParaRPr lang="en-US" altLang="en-US" sz="2800" dirty="0"/>
          </a:p>
          <a:p>
            <a:pPr eaLnBrk="1" hangingPunct="1"/>
            <a:r>
              <a:rPr lang="en-US" altLang="en-US" sz="1600" dirty="0" smtClean="0"/>
              <a:t>February 7, 2014</a:t>
            </a:r>
            <a:endParaRPr lang="en-US" altLang="en-US" sz="1600" dirty="0"/>
          </a:p>
        </p:txBody>
      </p:sp>
      <p:sp>
        <p:nvSpPr>
          <p:cNvPr id="7172" name="Text Box 4"/>
          <p:cNvSpPr txBox="1">
            <a:spLocks noChangeArrowheads="1"/>
          </p:cNvSpPr>
          <p:nvPr/>
        </p:nvSpPr>
        <p:spPr bwMode="auto">
          <a:xfrm>
            <a:off x="685800" y="3962400"/>
            <a:ext cx="3871762" cy="20928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sz="1600" dirty="0"/>
              <a:t>Karen S.D. Grande, Esq</a:t>
            </a:r>
            <a:r>
              <a:rPr lang="en-US" altLang="en-US" sz="1600" dirty="0" smtClean="0"/>
              <a:t>.</a:t>
            </a:r>
          </a:p>
          <a:p>
            <a:pPr eaLnBrk="1" hangingPunct="1"/>
            <a:r>
              <a:rPr lang="en-US" altLang="en-US" sz="1600" dirty="0" smtClean="0"/>
              <a:t>Leader – Municipal Insolvency and  </a:t>
            </a:r>
          </a:p>
          <a:p>
            <a:pPr eaLnBrk="1" hangingPunct="1"/>
            <a:r>
              <a:rPr lang="en-US" altLang="en-US" sz="1600" dirty="0" smtClean="0"/>
              <a:t>  Chapter 9 Bankruptcy Group</a:t>
            </a:r>
            <a:endParaRPr lang="en-US" altLang="en-US" sz="1600" dirty="0"/>
          </a:p>
          <a:p>
            <a:pPr eaLnBrk="1" hangingPunct="1"/>
            <a:r>
              <a:rPr lang="en-US" altLang="en-US" sz="1600" dirty="0"/>
              <a:t>Edwards Wildman Palmer LLP</a:t>
            </a:r>
          </a:p>
          <a:p>
            <a:pPr eaLnBrk="1" hangingPunct="1"/>
            <a:r>
              <a:rPr lang="en-US" altLang="en-US" sz="1600" dirty="0"/>
              <a:t>2800 Financial Plaza</a:t>
            </a:r>
          </a:p>
          <a:p>
            <a:pPr eaLnBrk="1" hangingPunct="1"/>
            <a:r>
              <a:rPr lang="en-US" altLang="en-US" sz="1600" dirty="0"/>
              <a:t>Providence, RI 02903</a:t>
            </a:r>
          </a:p>
          <a:p>
            <a:pPr eaLnBrk="1" hangingPunct="1"/>
            <a:r>
              <a:rPr lang="en-US" altLang="en-US" sz="1600" dirty="0"/>
              <a:t>(401) 457-7608</a:t>
            </a:r>
          </a:p>
          <a:p>
            <a:pPr eaLnBrk="1" hangingPunct="1"/>
            <a:endParaRPr lang="en-US" altLang="en-US" dirty="0"/>
          </a:p>
        </p:txBody>
      </p:sp>
    </p:spTree>
    <p:extLst>
      <p:ext uri="{BB962C8B-B14F-4D97-AF65-F5344CB8AC3E}">
        <p14:creationId xmlns:p14="http://schemas.microsoft.com/office/powerpoint/2010/main" val="3590249682"/>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Background Prompting Enactment of Fiscal Stability Act and Statutory Lien </a:t>
            </a:r>
            <a:r>
              <a:rPr lang="en-US" sz="1800" b="0" i="1" dirty="0"/>
              <a:t>(Continued)</a:t>
            </a:r>
            <a:endParaRPr lang="en-US" dirty="0"/>
          </a:p>
        </p:txBody>
      </p:sp>
      <p:sp>
        <p:nvSpPr>
          <p:cNvPr id="3" name="Text Placeholder 2"/>
          <p:cNvSpPr>
            <a:spLocks noGrp="1"/>
          </p:cNvSpPr>
          <p:nvPr>
            <p:ph type="body" sz="quarter" idx="13"/>
          </p:nvPr>
        </p:nvSpPr>
        <p:spPr>
          <a:xfrm>
            <a:off x="304800" y="1371600"/>
            <a:ext cx="8610600" cy="2431435"/>
          </a:xfrm>
        </p:spPr>
        <p:txBody>
          <a:bodyPr/>
          <a:lstStyle/>
          <a:p>
            <a:pPr>
              <a:spcAft>
                <a:spcPts val="1200"/>
              </a:spcAft>
            </a:pPr>
            <a:r>
              <a:rPr lang="en-US" dirty="0" smtClean="0"/>
              <a:t>Creates three levels of State oversight and control</a:t>
            </a:r>
          </a:p>
          <a:p>
            <a:pPr>
              <a:spcAft>
                <a:spcPts val="1200"/>
              </a:spcAft>
            </a:pPr>
            <a:r>
              <a:rPr lang="en-US" dirty="0" smtClean="0"/>
              <a:t>Repeals and replaces Chapter 45-9 relating to Budget Commissions in its entirety</a:t>
            </a:r>
          </a:p>
          <a:p>
            <a:pPr>
              <a:spcAft>
                <a:spcPts val="600"/>
              </a:spcAft>
            </a:pPr>
            <a:r>
              <a:rPr lang="en-US" dirty="0" smtClean="0"/>
              <a:t>Prohibits </a:t>
            </a:r>
            <a:r>
              <a:rPr lang="en-US" dirty="0"/>
              <a:t>municipalities from filing for judicial receivership and clarifies that the Superior Court has no jurisdiction to hear such </a:t>
            </a:r>
            <a:r>
              <a:rPr lang="en-US" dirty="0" smtClean="0"/>
              <a:t>matters</a:t>
            </a:r>
          </a:p>
        </p:txBody>
      </p:sp>
      <p:sp>
        <p:nvSpPr>
          <p:cNvPr id="4" name="Slide Number Placeholder 3"/>
          <p:cNvSpPr>
            <a:spLocks noGrp="1"/>
          </p:cNvSpPr>
          <p:nvPr>
            <p:ph type="sldNum" sz="quarter" idx="14"/>
          </p:nvPr>
        </p:nvSpPr>
        <p:spPr>
          <a:xfrm>
            <a:off x="6705600" y="6096000"/>
            <a:ext cx="2133600" cy="365125"/>
          </a:xfrm>
        </p:spPr>
        <p:txBody>
          <a:bodyPr/>
          <a:lstStyle/>
          <a:p>
            <a:pPr>
              <a:defRPr/>
            </a:pPr>
            <a:fld id="{49025B52-9C54-4D33-9E11-C8D4AC4899E3}" type="slidenum">
              <a:rPr lang="en-US" smtClean="0">
                <a:solidFill>
                  <a:schemeClr val="tx1"/>
                </a:solidFill>
              </a:rPr>
              <a:pPr>
                <a:defRPr/>
              </a:pPr>
              <a:t>10</a:t>
            </a:fld>
            <a:endParaRPr lang="en-US" dirty="0">
              <a:solidFill>
                <a:schemeClr val="tx1"/>
              </a:solidFill>
            </a:endParaRPr>
          </a:p>
        </p:txBody>
      </p:sp>
    </p:spTree>
    <p:extLst>
      <p:ext uri="{BB962C8B-B14F-4D97-AF65-F5344CB8AC3E}">
        <p14:creationId xmlns:p14="http://schemas.microsoft.com/office/powerpoint/2010/main" val="227264772"/>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Statutory Lien Legislation</a:t>
            </a:r>
            <a:endParaRPr lang="en-US" dirty="0"/>
          </a:p>
        </p:txBody>
      </p:sp>
      <p:sp>
        <p:nvSpPr>
          <p:cNvPr id="3" name="Text Placeholder 2"/>
          <p:cNvSpPr>
            <a:spLocks noGrp="1"/>
          </p:cNvSpPr>
          <p:nvPr>
            <p:ph type="body" sz="quarter" idx="13"/>
          </p:nvPr>
        </p:nvSpPr>
        <p:spPr>
          <a:xfrm>
            <a:off x="304800" y="1371600"/>
            <a:ext cx="8610600" cy="3139321"/>
          </a:xfrm>
        </p:spPr>
        <p:txBody>
          <a:bodyPr/>
          <a:lstStyle/>
          <a:p>
            <a:r>
              <a:rPr lang="en-US" dirty="0"/>
              <a:t>Section 45-12-1 of the Rhode Island General Laws provides for a statutory lien benefiting (1) general obligation debt and (2) lease appropriation obligations of cities and towns (on the date of an appropriation and only to the extent of such appropriation) such that the statutory lien is not avoidable and has a priority in a bankruptcy or receivership context.  The Act further provides for a pledge of each city and town general fund to the payment of such debt.</a:t>
            </a:r>
          </a:p>
          <a:p>
            <a:endParaRPr lang="en-US" dirty="0"/>
          </a:p>
        </p:txBody>
      </p:sp>
      <p:sp>
        <p:nvSpPr>
          <p:cNvPr id="4" name="Slide Number Placeholder 3"/>
          <p:cNvSpPr>
            <a:spLocks noGrp="1"/>
          </p:cNvSpPr>
          <p:nvPr>
            <p:ph type="sldNum" sz="quarter" idx="14"/>
          </p:nvPr>
        </p:nvSpPr>
        <p:spPr>
          <a:xfrm>
            <a:off x="6781800" y="6096000"/>
            <a:ext cx="1981200" cy="365125"/>
          </a:xfrm>
        </p:spPr>
        <p:txBody>
          <a:bodyPr/>
          <a:lstStyle/>
          <a:p>
            <a:pPr>
              <a:defRPr/>
            </a:pPr>
            <a:fld id="{49025B52-9C54-4D33-9E11-C8D4AC4899E3}" type="slidenum">
              <a:rPr lang="en-US" smtClean="0">
                <a:solidFill>
                  <a:schemeClr val="tx1"/>
                </a:solidFill>
              </a:rPr>
              <a:pPr>
                <a:defRPr/>
              </a:pPr>
              <a:t>11</a:t>
            </a:fld>
            <a:endParaRPr lang="en-US" dirty="0">
              <a:solidFill>
                <a:schemeClr val="tx1"/>
              </a:solidFill>
            </a:endParaRPr>
          </a:p>
        </p:txBody>
      </p:sp>
    </p:spTree>
    <p:extLst>
      <p:ext uri="{BB962C8B-B14F-4D97-AF65-F5344CB8AC3E}">
        <p14:creationId xmlns:p14="http://schemas.microsoft.com/office/powerpoint/2010/main" val="2753592436"/>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 of Fiscal Stability Act</a:t>
            </a:r>
            <a:endParaRPr lang="en-US" dirty="0"/>
          </a:p>
        </p:txBody>
      </p:sp>
      <p:sp>
        <p:nvSpPr>
          <p:cNvPr id="3" name="Text Placeholder 2"/>
          <p:cNvSpPr>
            <a:spLocks noGrp="1"/>
          </p:cNvSpPr>
          <p:nvPr>
            <p:ph type="body" sz="quarter" idx="13"/>
          </p:nvPr>
        </p:nvSpPr>
        <p:spPr>
          <a:xfrm>
            <a:off x="304800" y="1371600"/>
            <a:ext cx="8610600" cy="4675126"/>
          </a:xfrm>
        </p:spPr>
        <p:txBody>
          <a:bodyPr/>
          <a:lstStyle/>
          <a:p>
            <a:r>
              <a:rPr lang="en-US" dirty="0" smtClean="0"/>
              <a:t>§ </a:t>
            </a:r>
            <a:r>
              <a:rPr lang="en-US" dirty="0"/>
              <a:t>45-9-3 </a:t>
            </a:r>
            <a:r>
              <a:rPr lang="en-US" b="1" dirty="0"/>
              <a:t>Fiscal Overseer (Level I)</a:t>
            </a:r>
          </a:p>
          <a:p>
            <a:pPr lvl="1">
              <a:spcAft>
                <a:spcPts val="1200"/>
              </a:spcAft>
            </a:pPr>
            <a:r>
              <a:rPr lang="en-US" dirty="0" smtClean="0"/>
              <a:t>By </a:t>
            </a:r>
            <a:r>
              <a:rPr lang="en-US" dirty="0"/>
              <a:t>request of the municipality (jointly from chief elected official and city or town council), or </a:t>
            </a:r>
          </a:p>
          <a:p>
            <a:pPr lvl="1">
              <a:spcAft>
                <a:spcPts val="600"/>
              </a:spcAft>
            </a:pPr>
            <a:r>
              <a:rPr lang="en-US" dirty="0" smtClean="0"/>
              <a:t>The </a:t>
            </a:r>
            <a:r>
              <a:rPr lang="en-US" dirty="0"/>
              <a:t>Director of revenue may appoint a fiscal overseer if the director finds, in his or her sole discretion, that any two of the following events have occurred whereby the city or town:</a:t>
            </a:r>
          </a:p>
          <a:p>
            <a:pPr lvl="2">
              <a:spcAft>
                <a:spcPts val="600"/>
              </a:spcAft>
            </a:pPr>
            <a:r>
              <a:rPr lang="en-US" dirty="0" smtClean="0"/>
              <a:t>Projects </a:t>
            </a:r>
            <a:r>
              <a:rPr lang="en-US" dirty="0"/>
              <a:t>a deficit in the municipal budget in the current fiscal year and again in the upcoming fiscal year</a:t>
            </a:r>
          </a:p>
          <a:p>
            <a:pPr lvl="2">
              <a:spcAft>
                <a:spcPts val="600"/>
              </a:spcAft>
            </a:pPr>
            <a:r>
              <a:rPr lang="en-US" dirty="0" smtClean="0"/>
              <a:t>Has </a:t>
            </a:r>
            <a:r>
              <a:rPr lang="en-US" dirty="0"/>
              <a:t>not filed its audits with the auditor general by the deadlines required by law for two (2) successive fiscal years (not including extensions authorized by the auditor general) </a:t>
            </a:r>
          </a:p>
          <a:p>
            <a:endParaRPr lang="en-US" dirty="0"/>
          </a:p>
        </p:txBody>
      </p:sp>
      <p:sp>
        <p:nvSpPr>
          <p:cNvPr id="4" name="Slide Number Placeholder 3"/>
          <p:cNvSpPr>
            <a:spLocks noGrp="1"/>
          </p:cNvSpPr>
          <p:nvPr>
            <p:ph type="sldNum" sz="quarter" idx="14"/>
          </p:nvPr>
        </p:nvSpPr>
        <p:spPr>
          <a:xfrm>
            <a:off x="6781800" y="6096000"/>
            <a:ext cx="1981200" cy="365125"/>
          </a:xfrm>
        </p:spPr>
        <p:txBody>
          <a:bodyPr/>
          <a:lstStyle/>
          <a:p>
            <a:pPr>
              <a:defRPr/>
            </a:pPr>
            <a:fld id="{49025B52-9C54-4D33-9E11-C8D4AC4899E3}" type="slidenum">
              <a:rPr lang="en-US" smtClean="0">
                <a:solidFill>
                  <a:schemeClr val="tx1"/>
                </a:solidFill>
              </a:rPr>
              <a:pPr>
                <a:defRPr/>
              </a:pPr>
              <a:t>12</a:t>
            </a:fld>
            <a:endParaRPr lang="en-US" dirty="0">
              <a:solidFill>
                <a:schemeClr val="tx1"/>
              </a:solidFill>
            </a:endParaRPr>
          </a:p>
        </p:txBody>
      </p:sp>
    </p:spTree>
    <p:extLst>
      <p:ext uri="{BB962C8B-B14F-4D97-AF65-F5344CB8AC3E}">
        <p14:creationId xmlns:p14="http://schemas.microsoft.com/office/powerpoint/2010/main" val="2792692082"/>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Summary of Fiscal Stability </a:t>
            </a:r>
            <a:r>
              <a:rPr lang="en-US" dirty="0" smtClean="0"/>
              <a:t>Act </a:t>
            </a:r>
            <a:r>
              <a:rPr lang="en-US" sz="1800" b="0" i="1" dirty="0"/>
              <a:t>(Continued)</a:t>
            </a:r>
            <a:endParaRPr lang="en-US" sz="1800" dirty="0"/>
          </a:p>
        </p:txBody>
      </p:sp>
      <p:sp>
        <p:nvSpPr>
          <p:cNvPr id="3" name="Text Placeholder 2"/>
          <p:cNvSpPr>
            <a:spLocks noGrp="1"/>
          </p:cNvSpPr>
          <p:nvPr>
            <p:ph type="body" sz="quarter" idx="13"/>
          </p:nvPr>
        </p:nvSpPr>
        <p:spPr>
          <a:xfrm>
            <a:off x="304800" y="1371600"/>
            <a:ext cx="8610600" cy="4564326"/>
          </a:xfrm>
        </p:spPr>
        <p:txBody>
          <a:bodyPr/>
          <a:lstStyle/>
          <a:p>
            <a:pPr lvl="2">
              <a:spcAft>
                <a:spcPts val="600"/>
              </a:spcAft>
            </a:pPr>
            <a:r>
              <a:rPr lang="en-US" dirty="0" smtClean="0"/>
              <a:t>Has </a:t>
            </a:r>
            <a:r>
              <a:rPr lang="en-US" dirty="0"/>
              <a:t>been downgraded by one of the nationally recognized statistical rating organizations</a:t>
            </a:r>
          </a:p>
          <a:p>
            <a:pPr lvl="2">
              <a:spcAft>
                <a:spcPts val="600"/>
              </a:spcAft>
            </a:pPr>
            <a:r>
              <a:rPr lang="en-US" dirty="0" smtClean="0"/>
              <a:t>Otherwise </a:t>
            </a:r>
            <a:r>
              <a:rPr lang="en-US" dirty="0"/>
              <a:t>unable to obtain access to credit markets on reasonable terms </a:t>
            </a:r>
          </a:p>
          <a:p>
            <a:pPr lvl="2">
              <a:spcAft>
                <a:spcPts val="1200"/>
              </a:spcAft>
            </a:pPr>
            <a:r>
              <a:rPr lang="en-US" dirty="0" smtClean="0"/>
              <a:t>Does not promptly respond to requests made by the director of revenue, or the auditor general, or the chairpersons of the house or senate finance committees for financial information</a:t>
            </a:r>
          </a:p>
          <a:p>
            <a:pPr lvl="1"/>
            <a:r>
              <a:rPr lang="en-US" dirty="0" smtClean="0"/>
              <a:t>The </a:t>
            </a:r>
            <a:r>
              <a:rPr lang="en-US" dirty="0"/>
              <a:t>director of revenue and the auditor general may also appoint a fiscal overseer for failure to comply with the requirements of §§ 45-12-22.1 – 45 12-22.5 (financial reporting and action plan requirements relating to budget deficits</a:t>
            </a:r>
            <a:r>
              <a:rPr lang="en-US" dirty="0" smtClean="0"/>
              <a:t>)</a:t>
            </a:r>
          </a:p>
          <a:p>
            <a:endParaRPr lang="en-US" dirty="0"/>
          </a:p>
        </p:txBody>
      </p:sp>
      <p:sp>
        <p:nvSpPr>
          <p:cNvPr id="4" name="Slide Number Placeholder 3"/>
          <p:cNvSpPr>
            <a:spLocks noGrp="1"/>
          </p:cNvSpPr>
          <p:nvPr>
            <p:ph type="sldNum" sz="quarter" idx="14"/>
          </p:nvPr>
        </p:nvSpPr>
        <p:spPr>
          <a:xfrm>
            <a:off x="6781800" y="6172200"/>
            <a:ext cx="1981200" cy="365125"/>
          </a:xfrm>
        </p:spPr>
        <p:txBody>
          <a:bodyPr/>
          <a:lstStyle/>
          <a:p>
            <a:pPr>
              <a:defRPr/>
            </a:pPr>
            <a:fld id="{49025B52-9C54-4D33-9E11-C8D4AC4899E3}" type="slidenum">
              <a:rPr lang="en-US" smtClean="0">
                <a:solidFill>
                  <a:schemeClr val="tx1"/>
                </a:solidFill>
              </a:rPr>
              <a:pPr>
                <a:defRPr/>
              </a:pPr>
              <a:t>13</a:t>
            </a:fld>
            <a:endParaRPr lang="en-US" dirty="0">
              <a:solidFill>
                <a:schemeClr val="tx1"/>
              </a:solidFill>
            </a:endParaRPr>
          </a:p>
        </p:txBody>
      </p:sp>
    </p:spTree>
    <p:extLst>
      <p:ext uri="{BB962C8B-B14F-4D97-AF65-F5344CB8AC3E}">
        <p14:creationId xmlns:p14="http://schemas.microsoft.com/office/powerpoint/2010/main" val="3964354973"/>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Summary of Fiscal Stability Act </a:t>
            </a:r>
            <a:r>
              <a:rPr lang="en-US" sz="1800" b="0" i="1" dirty="0"/>
              <a:t>(Continued)</a:t>
            </a:r>
            <a:endParaRPr lang="en-US" dirty="0"/>
          </a:p>
        </p:txBody>
      </p:sp>
      <p:sp>
        <p:nvSpPr>
          <p:cNvPr id="3" name="Text Placeholder 2"/>
          <p:cNvSpPr>
            <a:spLocks noGrp="1"/>
          </p:cNvSpPr>
          <p:nvPr>
            <p:ph type="body" sz="quarter" idx="13"/>
          </p:nvPr>
        </p:nvSpPr>
        <p:spPr>
          <a:xfrm>
            <a:off x="304800" y="1371600"/>
            <a:ext cx="8610600" cy="5586145"/>
          </a:xfrm>
        </p:spPr>
        <p:txBody>
          <a:bodyPr/>
          <a:lstStyle/>
          <a:p>
            <a:pPr lvl="1"/>
            <a:r>
              <a:rPr lang="en-US" sz="2100" dirty="0" smtClean="0"/>
              <a:t>Duties </a:t>
            </a:r>
            <a:r>
              <a:rPr lang="en-US" sz="2100" dirty="0"/>
              <a:t>and powers of a fiscal overseer include:</a:t>
            </a:r>
          </a:p>
          <a:p>
            <a:pPr lvl="2"/>
            <a:r>
              <a:rPr lang="en-US" sz="2100" dirty="0" smtClean="0"/>
              <a:t>Act </a:t>
            </a:r>
            <a:r>
              <a:rPr lang="en-US" sz="2100" dirty="0"/>
              <a:t>in advisory capacity to elected chief executive officer, council and school committee regarding sound fiscal </a:t>
            </a:r>
            <a:r>
              <a:rPr lang="en-US" sz="2100" dirty="0" smtClean="0"/>
              <a:t>policies</a:t>
            </a:r>
          </a:p>
          <a:p>
            <a:pPr lvl="2"/>
            <a:r>
              <a:rPr lang="en-US" sz="2100" dirty="0" smtClean="0"/>
              <a:t>Supervise </a:t>
            </a:r>
            <a:r>
              <a:rPr lang="en-US" sz="2100" dirty="0"/>
              <a:t>all financial services and activities</a:t>
            </a:r>
          </a:p>
          <a:p>
            <a:pPr lvl="2"/>
            <a:r>
              <a:rPr lang="en-US" sz="2100" dirty="0" smtClean="0"/>
              <a:t>Provide </a:t>
            </a:r>
            <a:r>
              <a:rPr lang="en-US" sz="2100" dirty="0"/>
              <a:t>assistance in all matters related to financial affairs</a:t>
            </a:r>
          </a:p>
          <a:p>
            <a:pPr lvl="2"/>
            <a:r>
              <a:rPr lang="en-US" sz="2100" dirty="0" smtClean="0"/>
              <a:t>Assist </a:t>
            </a:r>
            <a:r>
              <a:rPr lang="en-US" sz="2100" dirty="0"/>
              <a:t>in development and preparation of the budget</a:t>
            </a:r>
          </a:p>
          <a:p>
            <a:pPr lvl="2"/>
            <a:r>
              <a:rPr lang="en-US" sz="2100" dirty="0" smtClean="0"/>
              <a:t>Monitor </a:t>
            </a:r>
            <a:r>
              <a:rPr lang="en-US" sz="2100" dirty="0"/>
              <a:t>the expenditures of all </a:t>
            </a:r>
            <a:r>
              <a:rPr lang="en-US" sz="2100" dirty="0" smtClean="0"/>
              <a:t>funds</a:t>
            </a:r>
          </a:p>
          <a:p>
            <a:pPr lvl="2"/>
            <a:r>
              <a:rPr lang="en-US" sz="2100" dirty="0" smtClean="0"/>
              <a:t>Approve </a:t>
            </a:r>
            <a:r>
              <a:rPr lang="en-US" sz="2100" dirty="0"/>
              <a:t>the annual or supplemental municipal </a:t>
            </a:r>
            <a:r>
              <a:rPr lang="en-US" sz="2100" dirty="0" smtClean="0"/>
              <a:t>budgets</a:t>
            </a:r>
          </a:p>
          <a:p>
            <a:pPr lvl="2"/>
            <a:r>
              <a:rPr lang="en-US" sz="2100" dirty="0" smtClean="0"/>
              <a:t>Report </a:t>
            </a:r>
            <a:r>
              <a:rPr lang="en-US" sz="2100" dirty="0"/>
              <a:t>monthly to the director of revenue, the auditor general, the governor and the chairpersons of the house finance and senate finance committees on the progress made towards reducing the municipality’s deficit and otherwise attaining fiscal </a:t>
            </a:r>
            <a:r>
              <a:rPr lang="en-US" sz="2100" dirty="0" smtClean="0"/>
              <a:t>stability</a:t>
            </a:r>
          </a:p>
          <a:p>
            <a:pPr lvl="2"/>
            <a:r>
              <a:rPr lang="en-US" sz="2100" dirty="0" smtClean="0"/>
              <a:t>Develop </a:t>
            </a:r>
            <a:r>
              <a:rPr lang="en-US" sz="2100" dirty="0"/>
              <a:t>a 3-year operating and capital financial plan</a:t>
            </a:r>
          </a:p>
          <a:p>
            <a:pPr lvl="2"/>
            <a:endParaRPr lang="en-US" dirty="0" smtClean="0"/>
          </a:p>
          <a:p>
            <a:endParaRPr lang="en-US" dirty="0"/>
          </a:p>
        </p:txBody>
      </p:sp>
      <p:sp>
        <p:nvSpPr>
          <p:cNvPr id="4" name="Slide Number Placeholder 3"/>
          <p:cNvSpPr>
            <a:spLocks noGrp="1"/>
          </p:cNvSpPr>
          <p:nvPr>
            <p:ph type="sldNum" sz="quarter" idx="14"/>
          </p:nvPr>
        </p:nvSpPr>
        <p:spPr>
          <a:xfrm>
            <a:off x="6629400" y="6096000"/>
            <a:ext cx="2133600" cy="365125"/>
          </a:xfrm>
        </p:spPr>
        <p:txBody>
          <a:bodyPr/>
          <a:lstStyle/>
          <a:p>
            <a:pPr>
              <a:defRPr/>
            </a:pPr>
            <a:fld id="{49025B52-9C54-4D33-9E11-C8D4AC4899E3}" type="slidenum">
              <a:rPr lang="en-US" smtClean="0">
                <a:solidFill>
                  <a:schemeClr val="tx1"/>
                </a:solidFill>
              </a:rPr>
              <a:pPr>
                <a:defRPr/>
              </a:pPr>
              <a:t>14</a:t>
            </a:fld>
            <a:endParaRPr lang="en-US" dirty="0">
              <a:solidFill>
                <a:schemeClr val="tx1"/>
              </a:solidFill>
            </a:endParaRPr>
          </a:p>
        </p:txBody>
      </p:sp>
    </p:spTree>
    <p:extLst>
      <p:ext uri="{BB962C8B-B14F-4D97-AF65-F5344CB8AC3E}">
        <p14:creationId xmlns:p14="http://schemas.microsoft.com/office/powerpoint/2010/main" val="402223566"/>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Summary of Fiscal Stability Act </a:t>
            </a:r>
            <a:r>
              <a:rPr lang="en-US" sz="1800" b="0" i="1" dirty="0"/>
              <a:t>(Continued)</a:t>
            </a:r>
          </a:p>
        </p:txBody>
      </p:sp>
      <p:sp>
        <p:nvSpPr>
          <p:cNvPr id="3" name="Text Placeholder 2"/>
          <p:cNvSpPr>
            <a:spLocks noGrp="1"/>
          </p:cNvSpPr>
          <p:nvPr>
            <p:ph type="body" sz="quarter" idx="13"/>
          </p:nvPr>
        </p:nvSpPr>
        <p:spPr>
          <a:xfrm>
            <a:off x="304800" y="1371600"/>
            <a:ext cx="8610600" cy="5373779"/>
          </a:xfrm>
        </p:spPr>
        <p:txBody>
          <a:bodyPr/>
          <a:lstStyle/>
          <a:p>
            <a:r>
              <a:rPr lang="en-US" dirty="0" smtClean="0"/>
              <a:t>§ </a:t>
            </a:r>
            <a:r>
              <a:rPr lang="en-US" sz="2100" dirty="0"/>
              <a:t>45-9-5 </a:t>
            </a:r>
            <a:r>
              <a:rPr lang="en-US" sz="2100" b="1" dirty="0"/>
              <a:t>Budget Commission (Level II)</a:t>
            </a:r>
          </a:p>
          <a:p>
            <a:pPr lvl="1"/>
            <a:r>
              <a:rPr lang="en-US" sz="2100" dirty="0" smtClean="0"/>
              <a:t>May </a:t>
            </a:r>
            <a:r>
              <a:rPr lang="en-US" sz="2100" dirty="0"/>
              <a:t>be established if the fiscal overseer, in consultation with the auditor general, finds that the city or town:</a:t>
            </a:r>
          </a:p>
          <a:p>
            <a:pPr lvl="2"/>
            <a:r>
              <a:rPr lang="en-US" sz="2100" dirty="0" smtClean="0"/>
              <a:t>Is </a:t>
            </a:r>
            <a:r>
              <a:rPr lang="en-US" sz="2100" dirty="0"/>
              <a:t>unable to present a balanced municipal budget</a:t>
            </a:r>
          </a:p>
          <a:p>
            <a:pPr lvl="2"/>
            <a:r>
              <a:rPr lang="en-US" sz="2100" dirty="0" smtClean="0"/>
              <a:t>Faces </a:t>
            </a:r>
            <a:r>
              <a:rPr lang="en-US" sz="2100" dirty="0"/>
              <a:t>a fiscal crisis that poses an imminent danger to the safety of the citizens of the city or town or their property</a:t>
            </a:r>
          </a:p>
          <a:p>
            <a:pPr lvl="2"/>
            <a:r>
              <a:rPr lang="en-US" sz="2100" dirty="0" smtClean="0"/>
              <a:t>Will </a:t>
            </a:r>
            <a:r>
              <a:rPr lang="en-US" sz="2100" dirty="0"/>
              <a:t>not achieve fiscal stability without the assistance of a budget commission</a:t>
            </a:r>
          </a:p>
          <a:p>
            <a:pPr lvl="2"/>
            <a:r>
              <a:rPr lang="en-US" sz="2100" dirty="0" smtClean="0"/>
              <a:t>The </a:t>
            </a:r>
            <a:r>
              <a:rPr lang="en-US" sz="2100" dirty="0"/>
              <a:t>tax levy of the fiscal year should not be approved under </a:t>
            </a:r>
            <a:r>
              <a:rPr lang="en-US" sz="2100" dirty="0" smtClean="0"/>
              <a:t> 45-9-4</a:t>
            </a:r>
            <a:endParaRPr lang="en-US" sz="2100" dirty="0"/>
          </a:p>
          <a:p>
            <a:pPr lvl="2"/>
            <a:r>
              <a:rPr lang="en-US" sz="2100" dirty="0" smtClean="0"/>
              <a:t>Determines </a:t>
            </a:r>
            <a:r>
              <a:rPr lang="en-US" sz="2100" dirty="0"/>
              <a:t>otherwise that a budget commission should be established</a:t>
            </a:r>
          </a:p>
          <a:p>
            <a:pPr lvl="1"/>
            <a:r>
              <a:rPr lang="en-US" sz="2100" dirty="0"/>
              <a:t>By request of municipality (jointly from chief elected official and city or town council)</a:t>
            </a:r>
          </a:p>
          <a:p>
            <a:endParaRPr lang="en-US" dirty="0"/>
          </a:p>
        </p:txBody>
      </p:sp>
      <p:sp>
        <p:nvSpPr>
          <p:cNvPr id="4" name="Slide Number Placeholder 3"/>
          <p:cNvSpPr>
            <a:spLocks noGrp="1"/>
          </p:cNvSpPr>
          <p:nvPr>
            <p:ph type="sldNum" sz="quarter" idx="14"/>
          </p:nvPr>
        </p:nvSpPr>
        <p:spPr>
          <a:xfrm>
            <a:off x="6781800" y="6096000"/>
            <a:ext cx="1981200" cy="365125"/>
          </a:xfrm>
        </p:spPr>
        <p:txBody>
          <a:bodyPr/>
          <a:lstStyle/>
          <a:p>
            <a:pPr>
              <a:defRPr/>
            </a:pPr>
            <a:fld id="{49025B52-9C54-4D33-9E11-C8D4AC4899E3}" type="slidenum">
              <a:rPr lang="en-US" smtClean="0">
                <a:solidFill>
                  <a:schemeClr val="tx1"/>
                </a:solidFill>
              </a:rPr>
              <a:pPr>
                <a:defRPr/>
              </a:pPr>
              <a:t>15</a:t>
            </a:fld>
            <a:endParaRPr lang="en-US" dirty="0">
              <a:solidFill>
                <a:schemeClr val="tx1"/>
              </a:solidFill>
            </a:endParaRPr>
          </a:p>
        </p:txBody>
      </p:sp>
    </p:spTree>
    <p:extLst>
      <p:ext uri="{BB962C8B-B14F-4D97-AF65-F5344CB8AC3E}">
        <p14:creationId xmlns:p14="http://schemas.microsoft.com/office/powerpoint/2010/main" val="3301885776"/>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Summary of Fiscal Stability Act </a:t>
            </a:r>
            <a:r>
              <a:rPr lang="en-US" sz="1800" b="0" i="1" dirty="0"/>
              <a:t>(Continued)</a:t>
            </a:r>
          </a:p>
        </p:txBody>
      </p:sp>
      <p:sp>
        <p:nvSpPr>
          <p:cNvPr id="3" name="Text Placeholder 2"/>
          <p:cNvSpPr>
            <a:spLocks noGrp="1"/>
          </p:cNvSpPr>
          <p:nvPr>
            <p:ph type="body" sz="quarter" idx="13"/>
          </p:nvPr>
        </p:nvSpPr>
        <p:spPr>
          <a:xfrm>
            <a:off x="304800" y="1371600"/>
            <a:ext cx="8610600" cy="4093428"/>
          </a:xfrm>
        </p:spPr>
        <p:txBody>
          <a:bodyPr/>
          <a:lstStyle/>
          <a:p>
            <a:r>
              <a:rPr lang="en-US" dirty="0" smtClean="0"/>
              <a:t>§ </a:t>
            </a:r>
            <a:r>
              <a:rPr lang="en-US" dirty="0"/>
              <a:t>45-9-6 </a:t>
            </a:r>
            <a:r>
              <a:rPr lang="en-US" b="1" dirty="0"/>
              <a:t>Composition of Budget Commission/Duties and Powers</a:t>
            </a:r>
          </a:p>
          <a:p>
            <a:pPr lvl="1">
              <a:spcBef>
                <a:spcPts val="600"/>
              </a:spcBef>
              <a:spcAft>
                <a:spcPts val="600"/>
              </a:spcAft>
            </a:pPr>
            <a:r>
              <a:rPr lang="en-US" dirty="0" smtClean="0"/>
              <a:t>Composition </a:t>
            </a:r>
            <a:r>
              <a:rPr lang="en-US" dirty="0"/>
              <a:t>of a budget commission -- five (5) members:</a:t>
            </a:r>
          </a:p>
          <a:p>
            <a:pPr lvl="2">
              <a:spcBef>
                <a:spcPts val="600"/>
              </a:spcBef>
              <a:spcAft>
                <a:spcPts val="600"/>
              </a:spcAft>
            </a:pPr>
            <a:r>
              <a:rPr lang="en-US" dirty="0" smtClean="0"/>
              <a:t>Three </a:t>
            </a:r>
            <a:r>
              <a:rPr lang="en-US" dirty="0"/>
              <a:t>(3) designees of the director of revenue</a:t>
            </a:r>
          </a:p>
          <a:p>
            <a:pPr lvl="2">
              <a:spcBef>
                <a:spcPts val="600"/>
              </a:spcBef>
              <a:spcAft>
                <a:spcPts val="600"/>
              </a:spcAft>
            </a:pPr>
            <a:r>
              <a:rPr lang="en-US" dirty="0" smtClean="0"/>
              <a:t>The </a:t>
            </a:r>
            <a:r>
              <a:rPr lang="en-US" dirty="0"/>
              <a:t>elected chief executive officer of the city, and </a:t>
            </a:r>
          </a:p>
          <a:p>
            <a:pPr lvl="2">
              <a:spcBef>
                <a:spcPts val="600"/>
              </a:spcBef>
              <a:spcAft>
                <a:spcPts val="600"/>
              </a:spcAft>
            </a:pPr>
            <a:r>
              <a:rPr lang="en-US" dirty="0"/>
              <a:t>T</a:t>
            </a:r>
            <a:r>
              <a:rPr lang="en-US" dirty="0" smtClean="0"/>
              <a:t>he </a:t>
            </a:r>
            <a:r>
              <a:rPr lang="en-US" dirty="0"/>
              <a:t>president of the city or town council (or in cities or towns in which the elected chief executive officer is the president of the city or town council, then the appointed city or town manager</a:t>
            </a:r>
            <a:r>
              <a:rPr lang="en-US" dirty="0" smtClean="0"/>
              <a:t>)</a:t>
            </a:r>
            <a:endParaRPr lang="en-US" dirty="0"/>
          </a:p>
          <a:p>
            <a:pPr marL="0" indent="0">
              <a:buNone/>
            </a:pPr>
            <a:endParaRPr lang="en-US" dirty="0"/>
          </a:p>
        </p:txBody>
      </p:sp>
      <p:sp>
        <p:nvSpPr>
          <p:cNvPr id="4" name="Slide Number Placeholder 3"/>
          <p:cNvSpPr>
            <a:spLocks noGrp="1"/>
          </p:cNvSpPr>
          <p:nvPr>
            <p:ph type="sldNum" sz="quarter" idx="14"/>
          </p:nvPr>
        </p:nvSpPr>
        <p:spPr>
          <a:xfrm>
            <a:off x="6705600" y="6096000"/>
            <a:ext cx="2057400" cy="365125"/>
          </a:xfrm>
        </p:spPr>
        <p:txBody>
          <a:bodyPr/>
          <a:lstStyle/>
          <a:p>
            <a:pPr>
              <a:defRPr/>
            </a:pPr>
            <a:fld id="{49025B52-9C54-4D33-9E11-C8D4AC4899E3}" type="slidenum">
              <a:rPr lang="en-US" smtClean="0">
                <a:solidFill>
                  <a:schemeClr val="tx1"/>
                </a:solidFill>
              </a:rPr>
              <a:pPr>
                <a:defRPr/>
              </a:pPr>
              <a:t>16</a:t>
            </a:fld>
            <a:endParaRPr lang="en-US" dirty="0">
              <a:solidFill>
                <a:schemeClr val="tx1"/>
              </a:solidFill>
            </a:endParaRPr>
          </a:p>
        </p:txBody>
      </p:sp>
    </p:spTree>
    <p:extLst>
      <p:ext uri="{BB962C8B-B14F-4D97-AF65-F5344CB8AC3E}">
        <p14:creationId xmlns:p14="http://schemas.microsoft.com/office/powerpoint/2010/main" val="2609392618"/>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Summary of Fiscal Stability Act </a:t>
            </a:r>
            <a:r>
              <a:rPr lang="en-US" sz="1800" b="0" i="1" dirty="0"/>
              <a:t>(Continued)</a:t>
            </a:r>
            <a:endParaRPr lang="en-US" dirty="0"/>
          </a:p>
        </p:txBody>
      </p:sp>
      <p:sp>
        <p:nvSpPr>
          <p:cNvPr id="3" name="Text Placeholder 2"/>
          <p:cNvSpPr>
            <a:spLocks noGrp="1"/>
          </p:cNvSpPr>
          <p:nvPr>
            <p:ph type="body" sz="quarter" idx="13"/>
          </p:nvPr>
        </p:nvSpPr>
        <p:spPr>
          <a:xfrm>
            <a:off x="304800" y="1371600"/>
            <a:ext cx="8610600" cy="4776692"/>
          </a:xfrm>
        </p:spPr>
        <p:txBody>
          <a:bodyPr/>
          <a:lstStyle/>
          <a:p>
            <a:pPr lvl="1">
              <a:spcAft>
                <a:spcPts val="600"/>
              </a:spcAft>
            </a:pPr>
            <a:r>
              <a:rPr lang="en-US" dirty="0" smtClean="0"/>
              <a:t>Duties </a:t>
            </a:r>
            <a:r>
              <a:rPr lang="en-US" dirty="0"/>
              <a:t>and Powers of the Budget Commission:</a:t>
            </a:r>
          </a:p>
          <a:p>
            <a:pPr lvl="2">
              <a:spcAft>
                <a:spcPts val="600"/>
              </a:spcAft>
            </a:pPr>
            <a:r>
              <a:rPr lang="en-US" dirty="0" smtClean="0"/>
              <a:t>Budget </a:t>
            </a:r>
            <a:r>
              <a:rPr lang="en-US" dirty="0"/>
              <a:t>Commission has all powers and duties of fiscal overseer</a:t>
            </a:r>
          </a:p>
          <a:p>
            <a:pPr lvl="2">
              <a:spcAft>
                <a:spcPts val="600"/>
              </a:spcAft>
            </a:pPr>
            <a:r>
              <a:rPr lang="en-US" dirty="0" smtClean="0"/>
              <a:t>Powers </a:t>
            </a:r>
            <a:r>
              <a:rPr lang="en-US" dirty="0"/>
              <a:t>include:</a:t>
            </a:r>
          </a:p>
          <a:p>
            <a:pPr lvl="3">
              <a:spcAft>
                <a:spcPts val="600"/>
              </a:spcAft>
            </a:pPr>
            <a:r>
              <a:rPr lang="en-US" dirty="0" smtClean="0"/>
              <a:t>All </a:t>
            </a:r>
            <a:r>
              <a:rPr lang="en-US" dirty="0"/>
              <a:t>powers of fiscal overseer</a:t>
            </a:r>
          </a:p>
          <a:p>
            <a:pPr lvl="3">
              <a:spcAft>
                <a:spcPts val="600"/>
              </a:spcAft>
            </a:pPr>
            <a:r>
              <a:rPr lang="en-US" dirty="0" smtClean="0"/>
              <a:t>Establish </a:t>
            </a:r>
            <a:r>
              <a:rPr lang="en-US" dirty="0"/>
              <a:t>operating and capital budgets, including for school department</a:t>
            </a:r>
          </a:p>
          <a:p>
            <a:pPr lvl="3">
              <a:spcAft>
                <a:spcPts val="600"/>
              </a:spcAft>
            </a:pPr>
            <a:r>
              <a:rPr lang="en-US" dirty="0" smtClean="0"/>
              <a:t>Amortize </a:t>
            </a:r>
            <a:r>
              <a:rPr lang="en-US" dirty="0"/>
              <a:t>deficits</a:t>
            </a:r>
          </a:p>
          <a:p>
            <a:pPr lvl="3">
              <a:spcAft>
                <a:spcPts val="600"/>
              </a:spcAft>
            </a:pPr>
            <a:r>
              <a:rPr lang="en-US" dirty="0" smtClean="0"/>
              <a:t>Review </a:t>
            </a:r>
            <a:r>
              <a:rPr lang="en-US" dirty="0"/>
              <a:t>and disapproval all contracts for goods or services</a:t>
            </a:r>
          </a:p>
          <a:p>
            <a:pPr lvl="3">
              <a:spcAft>
                <a:spcPts val="600"/>
              </a:spcAft>
            </a:pPr>
            <a:r>
              <a:rPr lang="en-US" dirty="0" smtClean="0"/>
              <a:t>Exercise </a:t>
            </a:r>
            <a:r>
              <a:rPr lang="en-US" dirty="0"/>
              <a:t>control over all personnel matters except employee discipline</a:t>
            </a:r>
          </a:p>
          <a:p>
            <a:pPr lvl="3">
              <a:spcAft>
                <a:spcPts val="600"/>
              </a:spcAft>
            </a:pPr>
            <a:r>
              <a:rPr lang="en-US" dirty="0" smtClean="0"/>
              <a:t>Change </a:t>
            </a:r>
            <a:r>
              <a:rPr lang="en-US" dirty="0"/>
              <a:t>compensation and benefits of elected </a:t>
            </a:r>
            <a:r>
              <a:rPr lang="en-US" dirty="0" smtClean="0"/>
              <a:t>officials</a:t>
            </a:r>
            <a:endParaRPr lang="en-US" dirty="0"/>
          </a:p>
        </p:txBody>
      </p:sp>
      <p:sp>
        <p:nvSpPr>
          <p:cNvPr id="4" name="Slide Number Placeholder 3"/>
          <p:cNvSpPr>
            <a:spLocks noGrp="1"/>
          </p:cNvSpPr>
          <p:nvPr>
            <p:ph type="sldNum" sz="quarter" idx="14"/>
          </p:nvPr>
        </p:nvSpPr>
        <p:spPr>
          <a:xfrm>
            <a:off x="6553200" y="6096000"/>
            <a:ext cx="2133600" cy="365125"/>
          </a:xfrm>
        </p:spPr>
        <p:txBody>
          <a:bodyPr/>
          <a:lstStyle/>
          <a:p>
            <a:pPr>
              <a:defRPr/>
            </a:pPr>
            <a:fld id="{49025B52-9C54-4D33-9E11-C8D4AC4899E3}" type="slidenum">
              <a:rPr lang="en-US" smtClean="0">
                <a:solidFill>
                  <a:schemeClr val="tx1"/>
                </a:solidFill>
              </a:rPr>
              <a:pPr>
                <a:defRPr/>
              </a:pPr>
              <a:t>17</a:t>
            </a:fld>
            <a:endParaRPr lang="en-US" dirty="0">
              <a:solidFill>
                <a:schemeClr val="tx1"/>
              </a:solidFill>
            </a:endParaRPr>
          </a:p>
        </p:txBody>
      </p:sp>
    </p:spTree>
    <p:extLst>
      <p:ext uri="{BB962C8B-B14F-4D97-AF65-F5344CB8AC3E}">
        <p14:creationId xmlns:p14="http://schemas.microsoft.com/office/powerpoint/2010/main" val="3513002229"/>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Summary of Fiscal Stability Act </a:t>
            </a:r>
            <a:r>
              <a:rPr lang="en-US" sz="1800" b="0" i="1" dirty="0"/>
              <a:t>(Continued)</a:t>
            </a:r>
            <a:endParaRPr lang="en-US" dirty="0"/>
          </a:p>
        </p:txBody>
      </p:sp>
      <p:sp>
        <p:nvSpPr>
          <p:cNvPr id="3" name="Text Placeholder 2"/>
          <p:cNvSpPr>
            <a:spLocks noGrp="1"/>
          </p:cNvSpPr>
          <p:nvPr>
            <p:ph type="body" sz="quarter" idx="13"/>
          </p:nvPr>
        </p:nvSpPr>
        <p:spPr>
          <a:xfrm>
            <a:off x="304800" y="1371600"/>
            <a:ext cx="8610600" cy="3954929"/>
          </a:xfrm>
        </p:spPr>
        <p:txBody>
          <a:bodyPr/>
          <a:lstStyle/>
          <a:p>
            <a:pPr lvl="3">
              <a:spcAft>
                <a:spcPts val="600"/>
              </a:spcAft>
            </a:pPr>
            <a:r>
              <a:rPr lang="en-US" dirty="0"/>
              <a:t>Reorganize departments</a:t>
            </a:r>
          </a:p>
          <a:p>
            <a:pPr lvl="3">
              <a:spcAft>
                <a:spcPts val="600"/>
              </a:spcAft>
            </a:pPr>
            <a:r>
              <a:rPr lang="en-US" dirty="0"/>
              <a:t>Appoint persons to fill vacancies on boards and commissions;</a:t>
            </a:r>
          </a:p>
          <a:p>
            <a:pPr lvl="3">
              <a:spcAft>
                <a:spcPts val="600"/>
              </a:spcAft>
            </a:pPr>
            <a:r>
              <a:rPr lang="en-US" dirty="0" smtClean="0"/>
              <a:t>Sell </a:t>
            </a:r>
            <a:r>
              <a:rPr lang="en-US" dirty="0"/>
              <a:t>or acquire property</a:t>
            </a:r>
          </a:p>
          <a:p>
            <a:pPr lvl="3">
              <a:spcAft>
                <a:spcPts val="600"/>
              </a:spcAft>
            </a:pPr>
            <a:r>
              <a:rPr lang="en-US" dirty="0" smtClean="0"/>
              <a:t>Enter </a:t>
            </a:r>
            <a:r>
              <a:rPr lang="en-US" dirty="0"/>
              <a:t>into contracts with other governmental entities (regionalization</a:t>
            </a:r>
            <a:r>
              <a:rPr lang="en-US" dirty="0" smtClean="0"/>
              <a:t>)</a:t>
            </a:r>
          </a:p>
          <a:p>
            <a:pPr lvl="3">
              <a:spcAft>
                <a:spcPts val="600"/>
              </a:spcAft>
            </a:pPr>
            <a:r>
              <a:rPr lang="en-US" dirty="0" smtClean="0"/>
              <a:t>Adopt </a:t>
            </a:r>
            <a:r>
              <a:rPr lang="en-US" dirty="0"/>
              <a:t>rules and regulations on an emergency basis</a:t>
            </a:r>
          </a:p>
          <a:p>
            <a:pPr lvl="3">
              <a:spcAft>
                <a:spcPts val="600"/>
              </a:spcAft>
            </a:pPr>
            <a:r>
              <a:rPr lang="en-US" dirty="0" smtClean="0"/>
              <a:t>Issue </a:t>
            </a:r>
            <a:r>
              <a:rPr lang="en-US" dirty="0"/>
              <a:t>bonds</a:t>
            </a:r>
          </a:p>
          <a:p>
            <a:pPr lvl="3">
              <a:spcAft>
                <a:spcPts val="600"/>
              </a:spcAft>
            </a:pPr>
            <a:r>
              <a:rPr lang="en-US" dirty="0" smtClean="0"/>
              <a:t>Exercise </a:t>
            </a:r>
            <a:r>
              <a:rPr lang="en-US" dirty="0"/>
              <a:t>all powers of elected officials</a:t>
            </a:r>
          </a:p>
          <a:p>
            <a:pPr lvl="3"/>
            <a:endParaRPr lang="en-US" dirty="0" smtClean="0"/>
          </a:p>
          <a:p>
            <a:endParaRPr lang="en-US" dirty="0"/>
          </a:p>
        </p:txBody>
      </p:sp>
      <p:sp>
        <p:nvSpPr>
          <p:cNvPr id="4" name="Slide Number Placeholder 3"/>
          <p:cNvSpPr>
            <a:spLocks noGrp="1"/>
          </p:cNvSpPr>
          <p:nvPr>
            <p:ph type="sldNum" sz="quarter" idx="14"/>
          </p:nvPr>
        </p:nvSpPr>
        <p:spPr>
          <a:xfrm>
            <a:off x="6553200" y="6096000"/>
            <a:ext cx="2133600" cy="365125"/>
          </a:xfrm>
        </p:spPr>
        <p:txBody>
          <a:bodyPr/>
          <a:lstStyle/>
          <a:p>
            <a:pPr>
              <a:defRPr/>
            </a:pPr>
            <a:fld id="{49025B52-9C54-4D33-9E11-C8D4AC4899E3}" type="slidenum">
              <a:rPr lang="en-US" smtClean="0">
                <a:solidFill>
                  <a:schemeClr val="tx1"/>
                </a:solidFill>
              </a:rPr>
              <a:pPr>
                <a:defRPr/>
              </a:pPr>
              <a:t>18</a:t>
            </a:fld>
            <a:endParaRPr lang="en-US" dirty="0">
              <a:solidFill>
                <a:schemeClr val="tx1"/>
              </a:solidFill>
            </a:endParaRPr>
          </a:p>
        </p:txBody>
      </p:sp>
    </p:spTree>
    <p:extLst>
      <p:ext uri="{BB962C8B-B14F-4D97-AF65-F5344CB8AC3E}">
        <p14:creationId xmlns:p14="http://schemas.microsoft.com/office/powerpoint/2010/main" val="3768501045"/>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Summary of Fiscal Stability Act </a:t>
            </a:r>
            <a:r>
              <a:rPr lang="en-US" sz="1800" b="0" i="1" dirty="0"/>
              <a:t>(Continued)</a:t>
            </a:r>
            <a:endParaRPr lang="en-US" dirty="0"/>
          </a:p>
        </p:txBody>
      </p:sp>
      <p:sp>
        <p:nvSpPr>
          <p:cNvPr id="3" name="Text Placeholder 2"/>
          <p:cNvSpPr>
            <a:spLocks noGrp="1"/>
          </p:cNvSpPr>
          <p:nvPr>
            <p:ph type="body" sz="quarter" idx="13"/>
          </p:nvPr>
        </p:nvSpPr>
        <p:spPr>
          <a:xfrm>
            <a:off x="304800" y="1371600"/>
            <a:ext cx="8610600" cy="5035225"/>
          </a:xfrm>
        </p:spPr>
        <p:txBody>
          <a:bodyPr/>
          <a:lstStyle/>
          <a:p>
            <a:r>
              <a:rPr lang="en-US" dirty="0" smtClean="0"/>
              <a:t>§ </a:t>
            </a:r>
            <a:r>
              <a:rPr lang="en-US" dirty="0"/>
              <a:t>45-9-7 </a:t>
            </a:r>
            <a:r>
              <a:rPr lang="en-US" b="1" dirty="0"/>
              <a:t>Receiver (Level III)</a:t>
            </a:r>
          </a:p>
          <a:p>
            <a:pPr lvl="1"/>
            <a:r>
              <a:rPr lang="en-US" dirty="0" smtClean="0"/>
              <a:t>Director </a:t>
            </a:r>
            <a:r>
              <a:rPr lang="en-US" dirty="0"/>
              <a:t>of revenue may appoint a receiver if budget commission recommends appointment of receiver after concluding that its powers are insufficient to restore fiscal stability to the city or </a:t>
            </a:r>
            <a:r>
              <a:rPr lang="en-US" dirty="0" smtClean="0"/>
              <a:t>town</a:t>
            </a:r>
            <a:endParaRPr lang="en-US" dirty="0"/>
          </a:p>
          <a:p>
            <a:pPr lvl="1"/>
            <a:r>
              <a:rPr lang="en-US" dirty="0" smtClean="0"/>
              <a:t>Duties </a:t>
            </a:r>
            <a:r>
              <a:rPr lang="en-US" dirty="0"/>
              <a:t>and Powers of the Receiver include:</a:t>
            </a:r>
          </a:p>
          <a:p>
            <a:pPr lvl="2"/>
            <a:r>
              <a:rPr lang="en-US" dirty="0" smtClean="0"/>
              <a:t>All </a:t>
            </a:r>
            <a:r>
              <a:rPr lang="en-US" dirty="0"/>
              <a:t>powers of the fiscal overseer and budget commission </a:t>
            </a:r>
          </a:p>
          <a:p>
            <a:pPr lvl="2"/>
            <a:r>
              <a:rPr lang="en-US" dirty="0" smtClean="0"/>
              <a:t>Remove </a:t>
            </a:r>
            <a:r>
              <a:rPr lang="en-US" dirty="0"/>
              <a:t>city employees</a:t>
            </a:r>
          </a:p>
          <a:p>
            <a:pPr lvl="2"/>
            <a:r>
              <a:rPr lang="en-US" dirty="0" smtClean="0"/>
              <a:t>Exercise </a:t>
            </a:r>
            <a:r>
              <a:rPr lang="en-US" dirty="0"/>
              <a:t>any function or power of any municipal officer or employee, board, authority or commission, whether elected or otherwise relating to or impacting the fiscal stability of the city or town </a:t>
            </a:r>
          </a:p>
          <a:p>
            <a:pPr lvl="2"/>
            <a:r>
              <a:rPr lang="en-US" dirty="0" smtClean="0"/>
              <a:t>File </a:t>
            </a:r>
            <a:r>
              <a:rPr lang="en-US" dirty="0"/>
              <a:t>for municipal bankruptcy in federal bankruptcy court</a:t>
            </a:r>
          </a:p>
          <a:p>
            <a:endParaRPr lang="en-US" dirty="0"/>
          </a:p>
        </p:txBody>
      </p:sp>
      <p:sp>
        <p:nvSpPr>
          <p:cNvPr id="4" name="Slide Number Placeholder 3"/>
          <p:cNvSpPr>
            <a:spLocks noGrp="1"/>
          </p:cNvSpPr>
          <p:nvPr>
            <p:ph type="sldNum" sz="quarter" idx="14"/>
          </p:nvPr>
        </p:nvSpPr>
        <p:spPr>
          <a:xfrm>
            <a:off x="6553200" y="6096000"/>
            <a:ext cx="2133600" cy="365125"/>
          </a:xfrm>
        </p:spPr>
        <p:txBody>
          <a:bodyPr/>
          <a:lstStyle/>
          <a:p>
            <a:pPr>
              <a:defRPr/>
            </a:pPr>
            <a:fld id="{49025B52-9C54-4D33-9E11-C8D4AC4899E3}" type="slidenum">
              <a:rPr lang="en-US" smtClean="0">
                <a:solidFill>
                  <a:schemeClr val="tx1"/>
                </a:solidFill>
              </a:rPr>
              <a:pPr>
                <a:defRPr/>
              </a:pPr>
              <a:t>19</a:t>
            </a:fld>
            <a:endParaRPr lang="en-US" dirty="0">
              <a:solidFill>
                <a:schemeClr val="tx1"/>
              </a:solidFill>
            </a:endParaRPr>
          </a:p>
        </p:txBody>
      </p:sp>
    </p:spTree>
    <p:extLst>
      <p:ext uri="{BB962C8B-B14F-4D97-AF65-F5344CB8AC3E}">
        <p14:creationId xmlns:p14="http://schemas.microsoft.com/office/powerpoint/2010/main" val="2861322951"/>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n-US" altLang="en-US" dirty="0" smtClean="0"/>
              <a:t>Why States Should Lead and Control</a:t>
            </a:r>
          </a:p>
        </p:txBody>
      </p:sp>
      <p:sp>
        <p:nvSpPr>
          <p:cNvPr id="12291" name="Rectangle 3"/>
          <p:cNvSpPr>
            <a:spLocks noGrp="1" noChangeArrowheads="1"/>
          </p:cNvSpPr>
          <p:nvPr>
            <p:ph idx="1"/>
          </p:nvPr>
        </p:nvSpPr>
        <p:spPr>
          <a:xfrm>
            <a:off x="266700" y="1371600"/>
            <a:ext cx="8648700" cy="3032125"/>
          </a:xfrm>
        </p:spPr>
        <p:txBody>
          <a:bodyPr/>
          <a:lstStyle/>
          <a:p>
            <a:r>
              <a:rPr lang="en-US" altLang="en-US" dirty="0" smtClean="0"/>
              <a:t>Distressed municipalities often lack resources and leadership to prudently respond to a fiscal crisis</a:t>
            </a:r>
          </a:p>
          <a:p>
            <a:r>
              <a:rPr lang="en-US" altLang="en-US" dirty="0" smtClean="0"/>
              <a:t>State’s interests are often diametrically opposed to a fiscally–distressed municipality’s interests</a:t>
            </a:r>
          </a:p>
          <a:p>
            <a:r>
              <a:rPr lang="en-US" altLang="en-US" dirty="0" smtClean="0"/>
              <a:t>For example, it may be in a municipality’s interest to default on bonds but states may want to prohibit default to avoid “contagion”</a:t>
            </a:r>
          </a:p>
          <a:p>
            <a:r>
              <a:rPr lang="en-US" altLang="en-US" dirty="0" smtClean="0"/>
              <a:t>States may want to build trust with labor and retirees in order to build momentum for changes statewide</a:t>
            </a:r>
          </a:p>
        </p:txBody>
      </p:sp>
      <p:sp>
        <p:nvSpPr>
          <p:cNvPr id="3" name="Slide Number Placeholder 2"/>
          <p:cNvSpPr>
            <a:spLocks noGrp="1"/>
          </p:cNvSpPr>
          <p:nvPr>
            <p:ph type="sldNum" sz="quarter" idx="10"/>
          </p:nvPr>
        </p:nvSpPr>
        <p:spPr>
          <a:xfrm>
            <a:off x="7772400" y="6248400"/>
            <a:ext cx="914400" cy="228599"/>
          </a:xfrm>
        </p:spPr>
        <p:txBody>
          <a:bodyPr/>
          <a:lstStyle/>
          <a:p>
            <a:pPr>
              <a:defRPr/>
            </a:pPr>
            <a:fld id="{E7803C17-67CF-485E-BE05-F984296590EA}" type="slidenum">
              <a:rPr lang="en-US" sz="1100" smtClean="0">
                <a:solidFill>
                  <a:schemeClr val="tx1"/>
                </a:solidFill>
              </a:rPr>
              <a:pPr>
                <a:defRPr/>
              </a:pPr>
              <a:t>2</a:t>
            </a:fld>
            <a:endParaRPr lang="en-US" sz="1100" dirty="0">
              <a:solidFill>
                <a:schemeClr val="tx1"/>
              </a:solidFill>
            </a:endParaRPr>
          </a:p>
        </p:txBody>
      </p:sp>
    </p:spTree>
    <p:extLst>
      <p:ext uri="{BB962C8B-B14F-4D97-AF65-F5344CB8AC3E}">
        <p14:creationId xmlns:p14="http://schemas.microsoft.com/office/powerpoint/2010/main" val="1346262873"/>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Summary of Fiscal Stability Act </a:t>
            </a:r>
            <a:r>
              <a:rPr lang="en-US" sz="1800" b="0" i="1" dirty="0"/>
              <a:t>(Continued)</a:t>
            </a:r>
            <a:endParaRPr lang="en-US" dirty="0"/>
          </a:p>
        </p:txBody>
      </p:sp>
      <p:sp>
        <p:nvSpPr>
          <p:cNvPr id="3" name="Text Placeholder 2"/>
          <p:cNvSpPr>
            <a:spLocks noGrp="1"/>
          </p:cNvSpPr>
          <p:nvPr>
            <p:ph type="body" sz="quarter" idx="13"/>
          </p:nvPr>
        </p:nvSpPr>
        <p:spPr>
          <a:xfrm>
            <a:off x="304800" y="1371600"/>
            <a:ext cx="8610600" cy="4761303"/>
          </a:xfrm>
        </p:spPr>
        <p:txBody>
          <a:bodyPr/>
          <a:lstStyle/>
          <a:p>
            <a:r>
              <a:rPr lang="en-US" sz="2100" dirty="0" smtClean="0"/>
              <a:t>§ </a:t>
            </a:r>
            <a:r>
              <a:rPr lang="en-US" sz="2100" dirty="0"/>
              <a:t>45-9-9 </a:t>
            </a:r>
            <a:r>
              <a:rPr lang="en-US" sz="2100" b="1" dirty="0"/>
              <a:t>Collective Bargaining </a:t>
            </a:r>
            <a:r>
              <a:rPr lang="en-US" sz="2100" b="1" dirty="0" smtClean="0"/>
              <a:t>Agreements</a:t>
            </a:r>
          </a:p>
          <a:p>
            <a:pPr lvl="1"/>
            <a:r>
              <a:rPr lang="en-US" sz="2100" dirty="0" smtClean="0"/>
              <a:t>New </a:t>
            </a:r>
            <a:r>
              <a:rPr lang="en-US" sz="2100" dirty="0"/>
              <a:t>collective bargaining agreements or amendments to existing collective bargaining agreements are subject to approval of fiscal overseer, budget commission, or receiver. No collective bargaining agreements shall be approved unless the fiscal overseer, budget commission or receiver has participated in negotiations. </a:t>
            </a:r>
          </a:p>
          <a:p>
            <a:pPr lvl="1"/>
            <a:r>
              <a:rPr lang="en-US" sz="2100" dirty="0" smtClean="0"/>
              <a:t>Fiscal </a:t>
            </a:r>
            <a:r>
              <a:rPr lang="en-US" sz="2100" dirty="0"/>
              <a:t>overseer, budget commission, or receiver must certify that resources exist to support collective bargaining agreement</a:t>
            </a:r>
          </a:p>
          <a:p>
            <a:pPr lvl="1"/>
            <a:r>
              <a:rPr lang="en-US" sz="2100" dirty="0" smtClean="0"/>
              <a:t>Fiscal </a:t>
            </a:r>
            <a:r>
              <a:rPr lang="en-US" sz="2100" dirty="0"/>
              <a:t>overseer, budget commission, or receiver must justify the disapproval of any parts of any new collective bargaining agreement or amendment</a:t>
            </a:r>
          </a:p>
          <a:p>
            <a:pPr lvl="1"/>
            <a:r>
              <a:rPr lang="en-US" sz="2100" dirty="0" smtClean="0"/>
              <a:t>Fiscal </a:t>
            </a:r>
            <a:r>
              <a:rPr lang="en-US" sz="2100" dirty="0"/>
              <a:t>overseer, budget commission, or receiver cannot reject or alter existing agreement without agreement of parties.</a:t>
            </a:r>
          </a:p>
          <a:p>
            <a:endParaRPr lang="en-US" dirty="0"/>
          </a:p>
        </p:txBody>
      </p:sp>
      <p:sp>
        <p:nvSpPr>
          <p:cNvPr id="4" name="Slide Number Placeholder 3"/>
          <p:cNvSpPr>
            <a:spLocks noGrp="1"/>
          </p:cNvSpPr>
          <p:nvPr>
            <p:ph type="sldNum" sz="quarter" idx="14"/>
          </p:nvPr>
        </p:nvSpPr>
        <p:spPr>
          <a:xfrm>
            <a:off x="6553200" y="6096000"/>
            <a:ext cx="2133600" cy="365125"/>
          </a:xfrm>
        </p:spPr>
        <p:txBody>
          <a:bodyPr/>
          <a:lstStyle/>
          <a:p>
            <a:pPr>
              <a:defRPr/>
            </a:pPr>
            <a:fld id="{49025B52-9C54-4D33-9E11-C8D4AC4899E3}" type="slidenum">
              <a:rPr lang="en-US" smtClean="0">
                <a:solidFill>
                  <a:schemeClr val="tx1"/>
                </a:solidFill>
              </a:rPr>
              <a:pPr>
                <a:defRPr/>
              </a:pPr>
              <a:t>20</a:t>
            </a:fld>
            <a:endParaRPr lang="en-US" dirty="0">
              <a:solidFill>
                <a:schemeClr val="tx1"/>
              </a:solidFill>
            </a:endParaRPr>
          </a:p>
        </p:txBody>
      </p:sp>
    </p:spTree>
    <p:extLst>
      <p:ext uri="{BB962C8B-B14F-4D97-AF65-F5344CB8AC3E}">
        <p14:creationId xmlns:p14="http://schemas.microsoft.com/office/powerpoint/2010/main" val="876040056"/>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Summary of Fiscal Stability Act </a:t>
            </a:r>
            <a:r>
              <a:rPr lang="en-US" sz="1800" b="0" i="1" dirty="0"/>
              <a:t>(Continued)</a:t>
            </a:r>
            <a:endParaRPr lang="en-US" dirty="0"/>
          </a:p>
        </p:txBody>
      </p:sp>
      <p:sp>
        <p:nvSpPr>
          <p:cNvPr id="3" name="Text Placeholder 2"/>
          <p:cNvSpPr>
            <a:spLocks noGrp="1"/>
          </p:cNvSpPr>
          <p:nvPr>
            <p:ph type="body" sz="quarter" idx="13"/>
          </p:nvPr>
        </p:nvSpPr>
        <p:spPr>
          <a:xfrm>
            <a:off x="304800" y="1371600"/>
            <a:ext cx="8610600" cy="4822859"/>
          </a:xfrm>
        </p:spPr>
        <p:txBody>
          <a:bodyPr/>
          <a:lstStyle/>
          <a:p>
            <a:pPr>
              <a:spcAft>
                <a:spcPts val="600"/>
              </a:spcAft>
            </a:pPr>
            <a:r>
              <a:rPr lang="en-US" sz="2100" dirty="0" smtClean="0"/>
              <a:t>§ </a:t>
            </a:r>
            <a:r>
              <a:rPr lang="en-US" sz="2100" dirty="0"/>
              <a:t>45-9-10 </a:t>
            </a:r>
            <a:r>
              <a:rPr lang="en-US" sz="2100" b="1" dirty="0"/>
              <a:t>Appointment of administration and finance officer upon abolition of fiscal overseer, budget commission or receiver</a:t>
            </a:r>
          </a:p>
          <a:p>
            <a:pPr lvl="1">
              <a:spcAft>
                <a:spcPts val="600"/>
              </a:spcAft>
            </a:pPr>
            <a:r>
              <a:rPr lang="en-US" sz="2100" dirty="0" smtClean="0"/>
              <a:t>Municipality </a:t>
            </a:r>
            <a:r>
              <a:rPr lang="en-US" sz="2100" dirty="0"/>
              <a:t>exiting state oversight must appoint an administration and finance officer for a period of 5 years from a list of candidates submitted by the division of municipal finance</a:t>
            </a:r>
          </a:p>
          <a:p>
            <a:pPr lvl="2">
              <a:spcAft>
                <a:spcPts val="600"/>
              </a:spcAft>
            </a:pPr>
            <a:r>
              <a:rPr lang="en-US" sz="2100" dirty="0" smtClean="0"/>
              <a:t>Makes </a:t>
            </a:r>
            <a:r>
              <a:rPr lang="en-US" sz="2100" dirty="0"/>
              <a:t>recommendations and certifies that adequate resources exist for any contract of more than one year or collective bargaining agreement</a:t>
            </a:r>
          </a:p>
          <a:p>
            <a:pPr lvl="2">
              <a:spcAft>
                <a:spcPts val="600"/>
              </a:spcAft>
            </a:pPr>
            <a:r>
              <a:rPr lang="en-US" sz="2100" dirty="0" smtClean="0"/>
              <a:t>Submits </a:t>
            </a:r>
            <a:r>
              <a:rPr lang="en-US" sz="2100" dirty="0"/>
              <a:t>4-year financial plan and 5-year capital plan to city or town council</a:t>
            </a:r>
          </a:p>
          <a:p>
            <a:pPr lvl="2">
              <a:spcAft>
                <a:spcPts val="600"/>
              </a:spcAft>
            </a:pPr>
            <a:r>
              <a:rPr lang="en-US" sz="2100" dirty="0" smtClean="0"/>
              <a:t>Oversees </a:t>
            </a:r>
            <a:r>
              <a:rPr lang="en-US" sz="2100" dirty="0"/>
              <a:t>tax assessor, treasurer, purchasing agent, director of human resources</a:t>
            </a:r>
          </a:p>
          <a:p>
            <a:endParaRPr lang="en-US" dirty="0"/>
          </a:p>
        </p:txBody>
      </p:sp>
      <p:sp>
        <p:nvSpPr>
          <p:cNvPr id="4" name="Slide Number Placeholder 3"/>
          <p:cNvSpPr>
            <a:spLocks noGrp="1"/>
          </p:cNvSpPr>
          <p:nvPr>
            <p:ph type="sldNum" sz="quarter" idx="14"/>
          </p:nvPr>
        </p:nvSpPr>
        <p:spPr>
          <a:xfrm>
            <a:off x="6629400" y="6096000"/>
            <a:ext cx="2133600" cy="365125"/>
          </a:xfrm>
        </p:spPr>
        <p:txBody>
          <a:bodyPr/>
          <a:lstStyle/>
          <a:p>
            <a:pPr>
              <a:defRPr/>
            </a:pPr>
            <a:fld id="{49025B52-9C54-4D33-9E11-C8D4AC4899E3}" type="slidenum">
              <a:rPr lang="en-US" smtClean="0">
                <a:solidFill>
                  <a:schemeClr val="tx1"/>
                </a:solidFill>
              </a:rPr>
              <a:pPr>
                <a:defRPr/>
              </a:pPr>
              <a:t>21</a:t>
            </a:fld>
            <a:endParaRPr lang="en-US" dirty="0">
              <a:solidFill>
                <a:schemeClr val="tx1"/>
              </a:solidFill>
            </a:endParaRPr>
          </a:p>
        </p:txBody>
      </p:sp>
    </p:spTree>
    <p:extLst>
      <p:ext uri="{BB962C8B-B14F-4D97-AF65-F5344CB8AC3E}">
        <p14:creationId xmlns:p14="http://schemas.microsoft.com/office/powerpoint/2010/main" val="2794429186"/>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Summary of Fiscal Stability Act </a:t>
            </a:r>
            <a:r>
              <a:rPr lang="en-US" sz="1800" b="0" i="1" dirty="0"/>
              <a:t>(Continued)</a:t>
            </a:r>
            <a:endParaRPr lang="en-US" dirty="0"/>
          </a:p>
        </p:txBody>
      </p:sp>
      <p:sp>
        <p:nvSpPr>
          <p:cNvPr id="3" name="Text Placeholder 2"/>
          <p:cNvSpPr>
            <a:spLocks noGrp="1"/>
          </p:cNvSpPr>
          <p:nvPr>
            <p:ph type="body" sz="quarter" idx="13"/>
          </p:nvPr>
        </p:nvSpPr>
        <p:spPr>
          <a:xfrm>
            <a:off x="304800" y="1371600"/>
            <a:ext cx="8610600" cy="2911566"/>
          </a:xfrm>
        </p:spPr>
        <p:txBody>
          <a:bodyPr/>
          <a:lstStyle/>
          <a:p>
            <a:pPr>
              <a:spcAft>
                <a:spcPts val="600"/>
              </a:spcAft>
            </a:pPr>
            <a:r>
              <a:rPr lang="en-US" dirty="0" smtClean="0"/>
              <a:t>§ </a:t>
            </a:r>
            <a:r>
              <a:rPr lang="en-US" dirty="0"/>
              <a:t>45-12-32 </a:t>
            </a:r>
            <a:r>
              <a:rPr lang="en-US" b="1" dirty="0"/>
              <a:t>Inability to pay interest on indebtedness</a:t>
            </a:r>
          </a:p>
          <a:p>
            <a:pPr lvl="1"/>
            <a:r>
              <a:rPr lang="en-US" dirty="0" smtClean="0"/>
              <a:t>Creates </a:t>
            </a:r>
            <a:r>
              <a:rPr lang="en-US" dirty="0"/>
              <a:t>a mechanism to enhance the creditworthiness of cities and towns in financial stress by providing for a state aid intercept mechanism to pay general obligation bonds and notes.  No state guarantee.  State will pay only from state aid otherwise payable to municipality (this applies to any city or town whether or not the city or town is under Chapter </a:t>
            </a:r>
            <a:r>
              <a:rPr lang="en-US" dirty="0" smtClean="0"/>
              <a:t>45-9</a:t>
            </a:r>
            <a:r>
              <a:rPr lang="en-US" dirty="0"/>
              <a:t>)</a:t>
            </a:r>
          </a:p>
          <a:p>
            <a:endParaRPr lang="en-US" dirty="0"/>
          </a:p>
        </p:txBody>
      </p:sp>
      <p:sp>
        <p:nvSpPr>
          <p:cNvPr id="4" name="Slide Number Placeholder 3"/>
          <p:cNvSpPr>
            <a:spLocks noGrp="1"/>
          </p:cNvSpPr>
          <p:nvPr>
            <p:ph type="sldNum" sz="quarter" idx="14"/>
          </p:nvPr>
        </p:nvSpPr>
        <p:spPr>
          <a:xfrm>
            <a:off x="6553200" y="6096000"/>
            <a:ext cx="2133600" cy="365125"/>
          </a:xfrm>
        </p:spPr>
        <p:txBody>
          <a:bodyPr/>
          <a:lstStyle/>
          <a:p>
            <a:pPr>
              <a:defRPr/>
            </a:pPr>
            <a:fld id="{49025B52-9C54-4D33-9E11-C8D4AC4899E3}" type="slidenum">
              <a:rPr lang="en-US" smtClean="0">
                <a:solidFill>
                  <a:schemeClr val="tx1"/>
                </a:solidFill>
              </a:rPr>
              <a:pPr>
                <a:defRPr/>
              </a:pPr>
              <a:t>22</a:t>
            </a:fld>
            <a:endParaRPr lang="en-US" dirty="0">
              <a:solidFill>
                <a:schemeClr val="tx1"/>
              </a:solidFill>
            </a:endParaRPr>
          </a:p>
        </p:txBody>
      </p:sp>
    </p:spTree>
    <p:extLst>
      <p:ext uri="{BB962C8B-B14F-4D97-AF65-F5344CB8AC3E}">
        <p14:creationId xmlns:p14="http://schemas.microsoft.com/office/powerpoint/2010/main" val="1109328249"/>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r>
              <a:rPr lang="en-US" altLang="en-US" dirty="0" smtClean="0"/>
              <a:t>Thank You</a:t>
            </a:r>
          </a:p>
        </p:txBody>
      </p:sp>
      <p:sp>
        <p:nvSpPr>
          <p:cNvPr id="30723" name="Rectangle 6"/>
          <p:cNvSpPr>
            <a:spLocks noChangeArrowheads="1"/>
          </p:cNvSpPr>
          <p:nvPr/>
        </p:nvSpPr>
        <p:spPr bwMode="auto">
          <a:xfrm>
            <a:off x="484472" y="1447800"/>
            <a:ext cx="3962400"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sz="1600" dirty="0" smtClean="0"/>
              <a:t>Karen </a:t>
            </a:r>
            <a:r>
              <a:rPr lang="en-US" altLang="en-US" sz="1600" dirty="0"/>
              <a:t>S.D. Grande</a:t>
            </a:r>
          </a:p>
          <a:p>
            <a:pPr eaLnBrk="1" hangingPunct="1"/>
            <a:r>
              <a:rPr lang="en-US" altLang="en-US" sz="1600" dirty="0"/>
              <a:t>Partner </a:t>
            </a:r>
          </a:p>
          <a:p>
            <a:pPr eaLnBrk="1" hangingPunct="1"/>
            <a:r>
              <a:rPr lang="en-US" altLang="en-US" sz="1600" dirty="0"/>
              <a:t>Edwards Wildman Palmer LLP</a:t>
            </a:r>
          </a:p>
          <a:p>
            <a:pPr eaLnBrk="1" hangingPunct="1"/>
            <a:r>
              <a:rPr lang="en-US" altLang="en-US" sz="1600" dirty="0"/>
              <a:t>+1 401 457 7608</a:t>
            </a:r>
          </a:p>
          <a:p>
            <a:pPr eaLnBrk="1" hangingPunct="1"/>
            <a:r>
              <a:rPr lang="en-US" altLang="en-US" sz="1600" u="sng" dirty="0" smtClean="0"/>
              <a:t>kgrande@edwardswildman.com</a:t>
            </a:r>
            <a:endParaRPr lang="en-US" altLang="en-US" dirty="0"/>
          </a:p>
        </p:txBody>
      </p:sp>
      <p:pic>
        <p:nvPicPr>
          <p:cNvPr id="30727" name="Picture 1"/>
          <p:cNvPicPr>
            <a:picLocks noChangeAspect="1"/>
          </p:cNvPicPr>
          <p:nvPr/>
        </p:nvPicPr>
        <p:blipFill>
          <a:blip r:embed="rId3">
            <a:extLst>
              <a:ext uri="{28A0092B-C50C-407E-A947-70E740481C1C}">
                <a14:useLocalDpi xmlns:a14="http://schemas.microsoft.com/office/drawing/2010/main" val="0"/>
              </a:ext>
            </a:extLst>
          </a:blip>
          <a:srcRect l="3226" t="6685" r="10287" b="23724"/>
          <a:stretch>
            <a:fillRect/>
          </a:stretch>
        </p:blipFill>
        <p:spPr bwMode="auto">
          <a:xfrm>
            <a:off x="5886733" y="1447800"/>
            <a:ext cx="1793875" cy="1878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1"/>
          <p:cNvSpPr>
            <a:spLocks noChangeArrowheads="1"/>
          </p:cNvSpPr>
          <p:nvPr/>
        </p:nvSpPr>
        <p:spPr bwMode="auto">
          <a:xfrm>
            <a:off x="514149" y="3505200"/>
            <a:ext cx="7196137" cy="2308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rIns="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sz="1200" dirty="0">
                <a:solidFill>
                  <a:schemeClr val="tx1">
                    <a:lumMod val="75000"/>
                  </a:schemeClr>
                </a:solidFill>
              </a:rPr>
              <a:t>Ms. Grande is a partner in Edwards Wildman’s Public Finance </a:t>
            </a:r>
            <a:r>
              <a:rPr lang="en-US" altLang="en-US" sz="1200" dirty="0" smtClean="0">
                <a:solidFill>
                  <a:schemeClr val="tx1">
                    <a:lumMod val="75000"/>
                  </a:schemeClr>
                </a:solidFill>
              </a:rPr>
              <a:t>Department and Leader of the Firm’s Municipal Insolvency and Chapter 9 Bankruptcy Group. </a:t>
            </a:r>
            <a:r>
              <a:rPr lang="en-US" altLang="en-US" sz="1200" dirty="0">
                <a:solidFill>
                  <a:schemeClr val="tx1">
                    <a:lumMod val="75000"/>
                  </a:schemeClr>
                </a:solidFill>
              </a:rPr>
              <a:t>Ms. Grande represents cities and towns as well as many state, regional and municipal agencies that finance public projects. She has been listed in The Best Lawyers in America in the area of Public Finance as well as in Super Lawyers. She often counsels clients with unusual problems and special situations, and provides broad-based municipal law advice to municipal clients. She has expertise relating to finances of distressed communities, focusing on powers of municipalities in proceedings under Chapter 9 of the United States Bankruptcy Code. Ms. Grande writes on the interplay of public finance and chapter 9 bankruptcy and has lectured nationally on the subject. With Mr. Orson and other Edwards Wildman attorneys, she conceived of and drafted Rhode Island’s statutory lien which places general obligation bondholders first in line for payment in a chapter 9 as well as the state’s Fiscal Stability </a:t>
            </a:r>
            <a:r>
              <a:rPr lang="en-US" altLang="en-US" sz="1200" dirty="0" smtClean="0">
                <a:solidFill>
                  <a:schemeClr val="tx1">
                    <a:lumMod val="75000"/>
                  </a:schemeClr>
                </a:solidFill>
              </a:rPr>
              <a:t>Act.</a:t>
            </a:r>
          </a:p>
          <a:p>
            <a:pPr eaLnBrk="1" hangingPunct="1"/>
            <a:endParaRPr lang="en-US" altLang="en-US" sz="1200" dirty="0">
              <a:solidFill>
                <a:schemeClr val="tx1">
                  <a:lumMod val="75000"/>
                </a:schemeClr>
              </a:solidFill>
            </a:endParaRPr>
          </a:p>
        </p:txBody>
      </p:sp>
      <p:sp>
        <p:nvSpPr>
          <p:cNvPr id="2" name="Slide Number Placeholder 1"/>
          <p:cNvSpPr>
            <a:spLocks noGrp="1"/>
          </p:cNvSpPr>
          <p:nvPr>
            <p:ph type="sldNum" sz="quarter" idx="10"/>
          </p:nvPr>
        </p:nvSpPr>
        <p:spPr>
          <a:xfrm>
            <a:off x="6553200" y="6019800"/>
            <a:ext cx="2133600" cy="365125"/>
          </a:xfrm>
        </p:spPr>
        <p:txBody>
          <a:bodyPr/>
          <a:lstStyle/>
          <a:p>
            <a:pPr>
              <a:defRPr/>
            </a:pPr>
            <a:fld id="{E7803C17-67CF-485E-BE05-F984296590EA}" type="slidenum">
              <a:rPr lang="en-US" smtClean="0">
                <a:solidFill>
                  <a:schemeClr val="tx1"/>
                </a:solidFill>
              </a:rPr>
              <a:pPr>
                <a:defRPr/>
              </a:pPr>
              <a:t>23</a:t>
            </a:fld>
            <a:endParaRPr lang="en-US" dirty="0">
              <a:solidFill>
                <a:schemeClr val="tx1"/>
              </a:solidFill>
            </a:endParaRPr>
          </a:p>
        </p:txBody>
      </p:sp>
    </p:spTree>
    <p:extLst>
      <p:ext uri="{BB962C8B-B14F-4D97-AF65-F5344CB8AC3E}">
        <p14:creationId xmlns:p14="http://schemas.microsoft.com/office/powerpoint/2010/main" val="1977550086"/>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r>
              <a:rPr lang="en-US" altLang="en-US" dirty="0" smtClean="0"/>
              <a:t>Disclaimer – Not Legal Advice</a:t>
            </a:r>
          </a:p>
        </p:txBody>
      </p:sp>
      <p:sp>
        <p:nvSpPr>
          <p:cNvPr id="31747" name="Content Placeholder 2"/>
          <p:cNvSpPr>
            <a:spLocks noGrp="1"/>
          </p:cNvSpPr>
          <p:nvPr>
            <p:ph idx="1"/>
          </p:nvPr>
        </p:nvSpPr>
        <p:spPr>
          <a:xfrm>
            <a:off x="266700" y="1371600"/>
            <a:ext cx="8648700" cy="1631216"/>
          </a:xfrm>
        </p:spPr>
        <p:txBody>
          <a:bodyPr/>
          <a:lstStyle/>
          <a:p>
            <a:r>
              <a:rPr lang="en-US" altLang="en-US" sz="2000" dirty="0" smtClean="0"/>
              <a:t>This presentation is published by Edwards Wildman Palmer LLP for the benefit of clients, friends and fellow professionals on matters of interest.  The information contained herein is not to be construed as legal advice  or opinion. We provide such advice or opinion only after being engaged  to do so with respect to particular facts and circumstances. </a:t>
            </a:r>
          </a:p>
        </p:txBody>
      </p:sp>
      <p:sp>
        <p:nvSpPr>
          <p:cNvPr id="2" name="Slide Number Placeholder 1"/>
          <p:cNvSpPr>
            <a:spLocks noGrp="1"/>
          </p:cNvSpPr>
          <p:nvPr>
            <p:ph type="sldNum" sz="quarter" idx="10"/>
          </p:nvPr>
        </p:nvSpPr>
        <p:spPr>
          <a:xfrm>
            <a:off x="6553200" y="6096000"/>
            <a:ext cx="2133600" cy="365125"/>
          </a:xfrm>
        </p:spPr>
        <p:txBody>
          <a:bodyPr/>
          <a:lstStyle/>
          <a:p>
            <a:pPr>
              <a:defRPr/>
            </a:pPr>
            <a:fld id="{E7803C17-67CF-485E-BE05-F984296590EA}" type="slidenum">
              <a:rPr lang="en-US" smtClean="0">
                <a:solidFill>
                  <a:schemeClr val="tx1"/>
                </a:solidFill>
              </a:rPr>
              <a:pPr>
                <a:defRPr/>
              </a:pPr>
              <a:t>24</a:t>
            </a:fld>
            <a:endParaRPr lang="en-US" dirty="0">
              <a:solidFill>
                <a:schemeClr val="tx1"/>
              </a:solidFill>
            </a:endParaRPr>
          </a:p>
        </p:txBody>
      </p:sp>
    </p:spTree>
    <p:extLst>
      <p:ext uri="{BB962C8B-B14F-4D97-AF65-F5344CB8AC3E}">
        <p14:creationId xmlns:p14="http://schemas.microsoft.com/office/powerpoint/2010/main" val="3797927644"/>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US" altLang="en-US" dirty="0" smtClean="0"/>
              <a:t>Various Models for State Intervention</a:t>
            </a:r>
          </a:p>
        </p:txBody>
      </p:sp>
      <p:sp>
        <p:nvSpPr>
          <p:cNvPr id="14339" name="Rectangle 3"/>
          <p:cNvSpPr>
            <a:spLocks noGrp="1" noChangeArrowheads="1"/>
          </p:cNvSpPr>
          <p:nvPr>
            <p:ph idx="1"/>
          </p:nvPr>
        </p:nvSpPr>
        <p:spPr>
          <a:xfrm>
            <a:off x="266700" y="1371600"/>
            <a:ext cx="8267700" cy="2209800"/>
          </a:xfrm>
        </p:spPr>
        <p:txBody>
          <a:bodyPr/>
          <a:lstStyle/>
          <a:p>
            <a:r>
              <a:rPr lang="en-US" altLang="en-US" dirty="0" smtClean="0"/>
              <a:t>California model:  no intervention or state support</a:t>
            </a:r>
          </a:p>
          <a:p>
            <a:r>
              <a:rPr lang="en-US" altLang="en-US" dirty="0" smtClean="0"/>
              <a:t>Massachusetts model: case-by-case intervention</a:t>
            </a:r>
          </a:p>
          <a:p>
            <a:r>
              <a:rPr lang="en-US" altLang="en-US" dirty="0" smtClean="0"/>
              <a:t>Pennsylvania model: moderate intervention</a:t>
            </a:r>
          </a:p>
          <a:p>
            <a:r>
              <a:rPr lang="en-US" altLang="en-US" dirty="0" smtClean="0"/>
              <a:t>Rhode Island model:  multi-level support</a:t>
            </a:r>
          </a:p>
          <a:p>
            <a:r>
              <a:rPr lang="en-US" altLang="en-US" dirty="0" smtClean="0"/>
              <a:t>Michigan model:  municipality’s choice</a:t>
            </a:r>
          </a:p>
        </p:txBody>
      </p:sp>
      <p:sp>
        <p:nvSpPr>
          <p:cNvPr id="2" name="Slide Number Placeholder 1"/>
          <p:cNvSpPr>
            <a:spLocks noGrp="1"/>
          </p:cNvSpPr>
          <p:nvPr>
            <p:ph type="sldNum" sz="quarter" idx="10"/>
          </p:nvPr>
        </p:nvSpPr>
        <p:spPr>
          <a:xfrm>
            <a:off x="6781800" y="6172200"/>
            <a:ext cx="1981200" cy="365125"/>
          </a:xfrm>
        </p:spPr>
        <p:txBody>
          <a:bodyPr/>
          <a:lstStyle/>
          <a:p>
            <a:pPr>
              <a:defRPr/>
            </a:pPr>
            <a:fld id="{E7803C17-67CF-485E-BE05-F984296590EA}" type="slidenum">
              <a:rPr lang="en-US" smtClean="0">
                <a:solidFill>
                  <a:schemeClr val="tx1"/>
                </a:solidFill>
              </a:rPr>
              <a:pPr>
                <a:defRPr/>
              </a:pPr>
              <a:t>3</a:t>
            </a:fld>
            <a:endParaRPr lang="en-US" dirty="0">
              <a:solidFill>
                <a:schemeClr val="tx1"/>
              </a:solidFill>
            </a:endParaRPr>
          </a:p>
        </p:txBody>
      </p:sp>
    </p:spTree>
    <p:extLst>
      <p:ext uri="{BB962C8B-B14F-4D97-AF65-F5344CB8AC3E}">
        <p14:creationId xmlns:p14="http://schemas.microsoft.com/office/powerpoint/2010/main" val="1240127087"/>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US" altLang="en-US" dirty="0" smtClean="0"/>
              <a:t>California Model</a:t>
            </a:r>
          </a:p>
        </p:txBody>
      </p:sp>
      <p:sp>
        <p:nvSpPr>
          <p:cNvPr id="16387" name="Rectangle 3"/>
          <p:cNvSpPr>
            <a:spLocks noGrp="1" noChangeArrowheads="1"/>
          </p:cNvSpPr>
          <p:nvPr>
            <p:ph idx="1"/>
          </p:nvPr>
        </p:nvSpPr>
        <p:spPr>
          <a:xfrm>
            <a:off x="266700" y="1371600"/>
            <a:ext cx="8648700" cy="1938338"/>
          </a:xfrm>
        </p:spPr>
        <p:txBody>
          <a:bodyPr/>
          <a:lstStyle/>
          <a:p>
            <a:r>
              <a:rPr lang="en-US" altLang="en-US" dirty="0" smtClean="0"/>
              <a:t>State does not intervene</a:t>
            </a:r>
          </a:p>
          <a:p>
            <a:r>
              <a:rPr lang="en-US" altLang="en-US" dirty="0" smtClean="0"/>
              <a:t>Moral hazard—concern that creditors may look to state to be responsible for local debts</a:t>
            </a:r>
          </a:p>
          <a:p>
            <a:r>
              <a:rPr lang="en-US" altLang="en-US" dirty="0" smtClean="0"/>
              <a:t>Mandated negotiation is already provided for in Bankruptcy Code:</a:t>
            </a:r>
            <a:br>
              <a:rPr lang="en-US" altLang="en-US" dirty="0" smtClean="0"/>
            </a:br>
            <a:r>
              <a:rPr lang="en-US" altLang="en-US" dirty="0" smtClean="0"/>
              <a:t>State law merely adds a time component</a:t>
            </a:r>
          </a:p>
        </p:txBody>
      </p:sp>
      <p:sp>
        <p:nvSpPr>
          <p:cNvPr id="2" name="Slide Number Placeholder 1"/>
          <p:cNvSpPr>
            <a:spLocks noGrp="1"/>
          </p:cNvSpPr>
          <p:nvPr>
            <p:ph type="sldNum" sz="quarter" idx="10"/>
          </p:nvPr>
        </p:nvSpPr>
        <p:spPr>
          <a:xfrm>
            <a:off x="6781800" y="6172200"/>
            <a:ext cx="1981200" cy="365125"/>
          </a:xfrm>
        </p:spPr>
        <p:txBody>
          <a:bodyPr/>
          <a:lstStyle/>
          <a:p>
            <a:pPr>
              <a:defRPr/>
            </a:pPr>
            <a:fld id="{E7803C17-67CF-485E-BE05-F984296590EA}" type="slidenum">
              <a:rPr lang="en-US" smtClean="0">
                <a:solidFill>
                  <a:schemeClr val="tx1"/>
                </a:solidFill>
              </a:rPr>
              <a:pPr>
                <a:defRPr/>
              </a:pPr>
              <a:t>4</a:t>
            </a:fld>
            <a:endParaRPr lang="en-US" dirty="0">
              <a:solidFill>
                <a:schemeClr val="tx1"/>
              </a:solidFill>
            </a:endParaRPr>
          </a:p>
        </p:txBody>
      </p:sp>
    </p:spTree>
    <p:extLst>
      <p:ext uri="{BB962C8B-B14F-4D97-AF65-F5344CB8AC3E}">
        <p14:creationId xmlns:p14="http://schemas.microsoft.com/office/powerpoint/2010/main" val="2342643022"/>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en-US" altLang="en-US" dirty="0" smtClean="0"/>
              <a:t>Michigan Model</a:t>
            </a:r>
          </a:p>
        </p:txBody>
      </p:sp>
      <p:sp>
        <p:nvSpPr>
          <p:cNvPr id="17411" name="Content Placeholder 1"/>
          <p:cNvSpPr>
            <a:spLocks noGrp="1"/>
          </p:cNvSpPr>
          <p:nvPr>
            <p:ph idx="1"/>
          </p:nvPr>
        </p:nvSpPr>
        <p:spPr>
          <a:xfrm>
            <a:off x="266700" y="1371600"/>
            <a:ext cx="8648700" cy="4762500"/>
          </a:xfrm>
        </p:spPr>
        <p:txBody>
          <a:bodyPr/>
          <a:lstStyle/>
          <a:p>
            <a:r>
              <a:rPr lang="en-US" altLang="en-US" dirty="0" smtClean="0"/>
              <a:t>Complicated legislative history</a:t>
            </a:r>
          </a:p>
          <a:p>
            <a:pPr>
              <a:spcBef>
                <a:spcPts val="300"/>
              </a:spcBef>
            </a:pPr>
            <a:r>
              <a:rPr lang="en-US" altLang="en-US" dirty="0" smtClean="0"/>
              <a:t>Public Act (“PA”) 72 granted moderate powers to emergency managers</a:t>
            </a:r>
          </a:p>
          <a:p>
            <a:pPr>
              <a:spcBef>
                <a:spcPts val="300"/>
              </a:spcBef>
            </a:pPr>
            <a:r>
              <a:rPr lang="en-US" altLang="en-US" dirty="0" smtClean="0"/>
              <a:t>PA 72 superseded by PA 4 with more extensive powers granted to emergency managers to displace officials, change labor contracts</a:t>
            </a:r>
          </a:p>
          <a:p>
            <a:pPr>
              <a:spcBef>
                <a:spcPts val="300"/>
              </a:spcBef>
            </a:pPr>
            <a:r>
              <a:rPr lang="en-US" altLang="en-US" dirty="0" smtClean="0"/>
              <a:t>PA 4 overturned by state voters</a:t>
            </a:r>
          </a:p>
          <a:p>
            <a:pPr>
              <a:spcBef>
                <a:spcPts val="300"/>
              </a:spcBef>
            </a:pPr>
            <a:r>
              <a:rPr lang="en-US" altLang="en-US" dirty="0" smtClean="0"/>
              <a:t>Emergency managers continuing to operate under prior law--PA 72</a:t>
            </a:r>
          </a:p>
          <a:p>
            <a:pPr>
              <a:spcBef>
                <a:spcPts val="300"/>
              </a:spcBef>
            </a:pPr>
            <a:r>
              <a:rPr lang="en-US" altLang="en-US" dirty="0" smtClean="0"/>
              <a:t>New emergency manager law, PA 436, took effect in Spring 2013</a:t>
            </a:r>
          </a:p>
          <a:p>
            <a:pPr>
              <a:spcBef>
                <a:spcPts val="300"/>
              </a:spcBef>
            </a:pPr>
            <a:r>
              <a:rPr lang="en-US" altLang="en-US" dirty="0" smtClean="0"/>
              <a:t>Like PA 4, gives emergency managers strong powers</a:t>
            </a:r>
          </a:p>
          <a:p>
            <a:pPr>
              <a:spcBef>
                <a:spcPts val="300"/>
              </a:spcBef>
            </a:pPr>
            <a:r>
              <a:rPr lang="en-US" altLang="en-US" dirty="0" smtClean="0"/>
              <a:t>Emergency managers can modify collective bargaining agreements, break contracts, oust officials</a:t>
            </a:r>
          </a:p>
          <a:p>
            <a:endParaRPr lang="en-US" altLang="en-US" dirty="0" smtClean="0"/>
          </a:p>
          <a:p>
            <a:endParaRPr lang="en-US" altLang="en-US" dirty="0" smtClean="0"/>
          </a:p>
        </p:txBody>
      </p:sp>
      <p:sp>
        <p:nvSpPr>
          <p:cNvPr id="2" name="Slide Number Placeholder 1"/>
          <p:cNvSpPr>
            <a:spLocks noGrp="1"/>
          </p:cNvSpPr>
          <p:nvPr>
            <p:ph type="sldNum" sz="quarter" idx="10"/>
          </p:nvPr>
        </p:nvSpPr>
        <p:spPr>
          <a:xfrm>
            <a:off x="6781800" y="6172200"/>
            <a:ext cx="1981200" cy="365125"/>
          </a:xfrm>
        </p:spPr>
        <p:txBody>
          <a:bodyPr/>
          <a:lstStyle/>
          <a:p>
            <a:pPr>
              <a:defRPr/>
            </a:pPr>
            <a:fld id="{E7803C17-67CF-485E-BE05-F984296590EA}" type="slidenum">
              <a:rPr lang="en-US" smtClean="0">
                <a:solidFill>
                  <a:schemeClr val="tx1"/>
                </a:solidFill>
              </a:rPr>
              <a:pPr>
                <a:defRPr/>
              </a:pPr>
              <a:t>5</a:t>
            </a:fld>
            <a:endParaRPr lang="en-US" dirty="0">
              <a:solidFill>
                <a:schemeClr val="tx1"/>
              </a:solidFill>
            </a:endParaRPr>
          </a:p>
        </p:txBody>
      </p:sp>
    </p:spTree>
    <p:extLst>
      <p:ext uri="{BB962C8B-B14F-4D97-AF65-F5344CB8AC3E}">
        <p14:creationId xmlns:p14="http://schemas.microsoft.com/office/powerpoint/2010/main" val="2783976672"/>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US" altLang="en-US" dirty="0" smtClean="0"/>
              <a:t>Michigan Model </a:t>
            </a:r>
            <a:r>
              <a:rPr lang="en-US" altLang="en-US" sz="1800" b="0" i="1" dirty="0" smtClean="0"/>
              <a:t>(Continued)</a:t>
            </a:r>
          </a:p>
        </p:txBody>
      </p:sp>
      <p:sp>
        <p:nvSpPr>
          <p:cNvPr id="18435" name="Content Placeholder 2"/>
          <p:cNvSpPr>
            <a:spLocks noGrp="1"/>
          </p:cNvSpPr>
          <p:nvPr>
            <p:ph idx="1"/>
          </p:nvPr>
        </p:nvSpPr>
        <p:spPr>
          <a:xfrm>
            <a:off x="266700" y="1371600"/>
            <a:ext cx="8648700" cy="3275013"/>
          </a:xfrm>
        </p:spPr>
        <p:txBody>
          <a:bodyPr/>
          <a:lstStyle/>
          <a:p>
            <a:r>
              <a:rPr lang="en-US" altLang="en-US" dirty="0" smtClean="0"/>
              <a:t>Municipalities may choose among 4 options:</a:t>
            </a:r>
          </a:p>
          <a:p>
            <a:pPr marL="749300" lvl="1" indent="-457200">
              <a:buClr>
                <a:schemeClr val="tx1"/>
              </a:buClr>
              <a:buFont typeface="Arial" charset="0"/>
              <a:buAutoNum type="arabicPeriod"/>
            </a:pPr>
            <a:r>
              <a:rPr lang="en-US" altLang="en-US" dirty="0" smtClean="0"/>
              <a:t>Consent Agreement </a:t>
            </a:r>
          </a:p>
          <a:p>
            <a:pPr marL="749300" lvl="1" indent="-457200">
              <a:buClr>
                <a:schemeClr val="tx1"/>
              </a:buClr>
              <a:buFont typeface="Arial" charset="0"/>
              <a:buAutoNum type="arabicPeriod"/>
            </a:pPr>
            <a:r>
              <a:rPr lang="en-US" altLang="en-US" dirty="0" smtClean="0"/>
              <a:t>Chapter 9</a:t>
            </a:r>
          </a:p>
          <a:p>
            <a:pPr marL="749300" lvl="1" indent="-457200">
              <a:buClr>
                <a:schemeClr val="tx1"/>
              </a:buClr>
              <a:buFont typeface="Arial" charset="0"/>
              <a:buAutoNum type="arabicPeriod"/>
            </a:pPr>
            <a:r>
              <a:rPr lang="en-US" altLang="en-US" dirty="0" smtClean="0"/>
              <a:t>Mediation</a:t>
            </a:r>
          </a:p>
          <a:p>
            <a:pPr marL="749300" lvl="1" indent="-457200">
              <a:buClr>
                <a:schemeClr val="tx1"/>
              </a:buClr>
              <a:buFont typeface="Arial" charset="0"/>
              <a:buAutoNum type="arabicPeriod"/>
            </a:pPr>
            <a:r>
              <a:rPr lang="en-US" altLang="en-US" dirty="0" smtClean="0"/>
              <a:t>Emergency Manager</a:t>
            </a:r>
          </a:p>
          <a:p>
            <a:r>
              <a:rPr lang="en-US" altLang="en-US" dirty="0" smtClean="0"/>
              <a:t>PA 436 includes an appropriation, so state law prohibits repeal by voters</a:t>
            </a:r>
          </a:p>
          <a:p>
            <a:endParaRPr lang="en-US" altLang="en-US" dirty="0" smtClean="0"/>
          </a:p>
        </p:txBody>
      </p:sp>
      <p:sp>
        <p:nvSpPr>
          <p:cNvPr id="2" name="Slide Number Placeholder 1"/>
          <p:cNvSpPr>
            <a:spLocks noGrp="1"/>
          </p:cNvSpPr>
          <p:nvPr>
            <p:ph type="sldNum" sz="quarter" idx="10"/>
          </p:nvPr>
        </p:nvSpPr>
        <p:spPr>
          <a:xfrm>
            <a:off x="6781800" y="6172200"/>
            <a:ext cx="1981200" cy="365125"/>
          </a:xfrm>
        </p:spPr>
        <p:txBody>
          <a:bodyPr/>
          <a:lstStyle/>
          <a:p>
            <a:pPr>
              <a:defRPr/>
            </a:pPr>
            <a:fld id="{E7803C17-67CF-485E-BE05-F984296590EA}" type="slidenum">
              <a:rPr lang="en-US" smtClean="0">
                <a:solidFill>
                  <a:schemeClr val="tx1"/>
                </a:solidFill>
              </a:rPr>
              <a:pPr>
                <a:defRPr/>
              </a:pPr>
              <a:t>6</a:t>
            </a:fld>
            <a:endParaRPr lang="en-US" dirty="0">
              <a:solidFill>
                <a:schemeClr val="tx1"/>
              </a:solidFill>
            </a:endParaRPr>
          </a:p>
        </p:txBody>
      </p:sp>
    </p:spTree>
    <p:extLst>
      <p:ext uri="{BB962C8B-B14F-4D97-AF65-F5344CB8AC3E}">
        <p14:creationId xmlns:p14="http://schemas.microsoft.com/office/powerpoint/2010/main" val="2818265505"/>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altLang="en-US" dirty="0" smtClean="0"/>
              <a:t>Rhode Island’s Multi-Step Model</a:t>
            </a:r>
          </a:p>
        </p:txBody>
      </p:sp>
      <p:sp>
        <p:nvSpPr>
          <p:cNvPr id="15363" name="Rectangle 3"/>
          <p:cNvSpPr>
            <a:spLocks noGrp="1" noChangeArrowheads="1"/>
          </p:cNvSpPr>
          <p:nvPr>
            <p:ph idx="1"/>
          </p:nvPr>
        </p:nvSpPr>
        <p:spPr>
          <a:xfrm>
            <a:off x="266700" y="1371600"/>
            <a:ext cx="8648700" cy="2016125"/>
          </a:xfrm>
        </p:spPr>
        <p:txBody>
          <a:bodyPr/>
          <a:lstStyle/>
          <a:p>
            <a:r>
              <a:rPr lang="en-US" altLang="en-US" dirty="0" smtClean="0"/>
              <a:t>Provides for state intervention and assistance commensurate   with crisis</a:t>
            </a:r>
          </a:p>
          <a:p>
            <a:r>
              <a:rPr lang="en-US" altLang="en-US" dirty="0" smtClean="0"/>
              <a:t>Fiscal overseer</a:t>
            </a:r>
          </a:p>
          <a:p>
            <a:r>
              <a:rPr lang="en-US" altLang="en-US" dirty="0" smtClean="0"/>
              <a:t>Budget Commission</a:t>
            </a:r>
          </a:p>
          <a:p>
            <a:r>
              <a:rPr lang="en-US" altLang="en-US" dirty="0" smtClean="0"/>
              <a:t>Receiver</a:t>
            </a:r>
          </a:p>
        </p:txBody>
      </p:sp>
      <p:sp>
        <p:nvSpPr>
          <p:cNvPr id="2" name="Slide Number Placeholder 1"/>
          <p:cNvSpPr>
            <a:spLocks noGrp="1"/>
          </p:cNvSpPr>
          <p:nvPr>
            <p:ph type="sldNum" sz="quarter" idx="10"/>
          </p:nvPr>
        </p:nvSpPr>
        <p:spPr>
          <a:xfrm>
            <a:off x="6522720" y="6172200"/>
            <a:ext cx="2346960" cy="365125"/>
          </a:xfrm>
        </p:spPr>
        <p:txBody>
          <a:bodyPr/>
          <a:lstStyle/>
          <a:p>
            <a:pPr>
              <a:defRPr/>
            </a:pPr>
            <a:fld id="{E7803C17-67CF-485E-BE05-F984296590EA}" type="slidenum">
              <a:rPr lang="en-US" smtClean="0">
                <a:solidFill>
                  <a:schemeClr val="tx1"/>
                </a:solidFill>
              </a:rPr>
              <a:pPr>
                <a:defRPr/>
              </a:pPr>
              <a:t>7</a:t>
            </a:fld>
            <a:endParaRPr lang="en-US" dirty="0">
              <a:solidFill>
                <a:schemeClr val="tx1"/>
              </a:solidFill>
            </a:endParaRPr>
          </a:p>
        </p:txBody>
      </p:sp>
    </p:spTree>
    <p:extLst>
      <p:ext uri="{BB962C8B-B14F-4D97-AF65-F5344CB8AC3E}">
        <p14:creationId xmlns:p14="http://schemas.microsoft.com/office/powerpoint/2010/main" val="230357843"/>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Background Prompting Enactment of Fiscal Stability Act and Statutory </a:t>
            </a:r>
            <a:r>
              <a:rPr lang="en-US" dirty="0" smtClean="0"/>
              <a:t>Lien</a:t>
            </a:r>
            <a:endParaRPr lang="en-US" sz="1800" dirty="0"/>
          </a:p>
        </p:txBody>
      </p:sp>
      <p:sp>
        <p:nvSpPr>
          <p:cNvPr id="3" name="Text Placeholder 2"/>
          <p:cNvSpPr>
            <a:spLocks noGrp="1"/>
          </p:cNvSpPr>
          <p:nvPr>
            <p:ph type="body" sz="quarter" idx="13"/>
          </p:nvPr>
        </p:nvSpPr>
        <p:spPr>
          <a:xfrm>
            <a:off x="304800" y="1371600"/>
            <a:ext cx="8610600" cy="4031873"/>
          </a:xfrm>
        </p:spPr>
        <p:txBody>
          <a:bodyPr/>
          <a:lstStyle/>
          <a:p>
            <a:pPr>
              <a:spcAft>
                <a:spcPts val="600"/>
              </a:spcAft>
            </a:pPr>
            <a:r>
              <a:rPr lang="en-US" dirty="0"/>
              <a:t>The Fiscal Stability Act was a result of the following events and concerns</a:t>
            </a:r>
            <a:r>
              <a:rPr lang="en-US" dirty="0" smtClean="0"/>
              <a:t>:</a:t>
            </a:r>
          </a:p>
          <a:p>
            <a:pPr lvl="1">
              <a:spcAft>
                <a:spcPts val="600"/>
              </a:spcAft>
            </a:pPr>
            <a:r>
              <a:rPr lang="en-US" dirty="0" smtClean="0"/>
              <a:t>Central </a:t>
            </a:r>
            <a:r>
              <a:rPr lang="en-US" dirty="0"/>
              <a:t>Falls, RI filed for judicial receivership in the RI Superior Court on May 18, 2010</a:t>
            </a:r>
          </a:p>
          <a:p>
            <a:pPr lvl="1">
              <a:spcAft>
                <a:spcPts val="600"/>
              </a:spcAft>
            </a:pPr>
            <a:r>
              <a:rPr lang="en-US" dirty="0" smtClean="0"/>
              <a:t>Central </a:t>
            </a:r>
            <a:r>
              <a:rPr lang="en-US" dirty="0"/>
              <a:t>Falls was downgraded to below investment grade</a:t>
            </a:r>
          </a:p>
          <a:p>
            <a:pPr lvl="1">
              <a:spcAft>
                <a:spcPts val="600"/>
              </a:spcAft>
            </a:pPr>
            <a:r>
              <a:rPr lang="en-US" dirty="0" smtClean="0"/>
              <a:t>Woonsocket</a:t>
            </a:r>
            <a:r>
              <a:rPr lang="en-US" dirty="0"/>
              <a:t>, RI was downgraded to below investment grade</a:t>
            </a:r>
          </a:p>
          <a:p>
            <a:pPr lvl="1">
              <a:spcAft>
                <a:spcPts val="600"/>
              </a:spcAft>
            </a:pPr>
            <a:r>
              <a:rPr lang="en-US" dirty="0" smtClean="0"/>
              <a:t>Woonsocket </a:t>
            </a:r>
            <a:r>
              <a:rPr lang="en-US" dirty="0"/>
              <a:t>was in discussions with the department of revenue and the auditor general regarding deficit funding bonds</a:t>
            </a:r>
          </a:p>
          <a:p>
            <a:pPr lvl="1">
              <a:spcAft>
                <a:spcPts val="600"/>
              </a:spcAft>
            </a:pPr>
            <a:r>
              <a:rPr lang="en-US" dirty="0" smtClean="0"/>
              <a:t>North </a:t>
            </a:r>
            <a:r>
              <a:rPr lang="en-US" dirty="0"/>
              <a:t>Providence, RI was experiencing budget deficits and cash flow problems </a:t>
            </a:r>
          </a:p>
        </p:txBody>
      </p:sp>
      <p:sp>
        <p:nvSpPr>
          <p:cNvPr id="4" name="Slide Number Placeholder 3"/>
          <p:cNvSpPr>
            <a:spLocks noGrp="1"/>
          </p:cNvSpPr>
          <p:nvPr>
            <p:ph type="sldNum" sz="quarter" idx="14"/>
          </p:nvPr>
        </p:nvSpPr>
        <p:spPr>
          <a:xfrm>
            <a:off x="6781800" y="6096000"/>
            <a:ext cx="2057400" cy="365125"/>
          </a:xfrm>
        </p:spPr>
        <p:txBody>
          <a:bodyPr/>
          <a:lstStyle/>
          <a:p>
            <a:pPr>
              <a:defRPr/>
            </a:pPr>
            <a:fld id="{49025B52-9C54-4D33-9E11-C8D4AC4899E3}" type="slidenum">
              <a:rPr lang="en-US" smtClean="0">
                <a:solidFill>
                  <a:schemeClr val="tx1"/>
                </a:solidFill>
              </a:rPr>
              <a:pPr>
                <a:defRPr/>
              </a:pPr>
              <a:t>8</a:t>
            </a:fld>
            <a:endParaRPr lang="en-US" dirty="0">
              <a:solidFill>
                <a:schemeClr val="tx1"/>
              </a:solidFill>
            </a:endParaRPr>
          </a:p>
        </p:txBody>
      </p:sp>
    </p:spTree>
    <p:extLst>
      <p:ext uri="{BB962C8B-B14F-4D97-AF65-F5344CB8AC3E}">
        <p14:creationId xmlns:p14="http://schemas.microsoft.com/office/powerpoint/2010/main" val="615389204"/>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Background Prompting Enactment of Fiscal Stability Act and Statutory Lien </a:t>
            </a:r>
            <a:r>
              <a:rPr lang="en-US" sz="1800" b="0" i="1" dirty="0"/>
              <a:t>(Continued)</a:t>
            </a:r>
            <a:endParaRPr lang="en-US" dirty="0"/>
          </a:p>
        </p:txBody>
      </p:sp>
      <p:sp>
        <p:nvSpPr>
          <p:cNvPr id="3" name="Text Placeholder 2"/>
          <p:cNvSpPr>
            <a:spLocks noGrp="1"/>
          </p:cNvSpPr>
          <p:nvPr>
            <p:ph type="body" sz="quarter" idx="13"/>
          </p:nvPr>
        </p:nvSpPr>
        <p:spPr>
          <a:xfrm>
            <a:off x="304800" y="1371600"/>
            <a:ext cx="8610600" cy="4302716"/>
          </a:xfrm>
        </p:spPr>
        <p:txBody>
          <a:bodyPr/>
          <a:lstStyle/>
          <a:p>
            <a:pPr lvl="1">
              <a:spcAft>
                <a:spcPts val="600"/>
              </a:spcAft>
            </a:pPr>
            <a:r>
              <a:rPr lang="en-US" dirty="0"/>
              <a:t>Rating agencies were expressing concerns and are looking hard at the fiscal soundness of the State and its municipalities</a:t>
            </a:r>
          </a:p>
          <a:p>
            <a:pPr lvl="1">
              <a:spcAft>
                <a:spcPts val="600"/>
              </a:spcAft>
            </a:pPr>
            <a:r>
              <a:rPr lang="en-US" dirty="0" smtClean="0"/>
              <a:t>Rating </a:t>
            </a:r>
            <a:r>
              <a:rPr lang="en-US" dirty="0"/>
              <a:t>agencies and the municipal credit markets look to the state to exercise strength and control in these situations </a:t>
            </a:r>
          </a:p>
          <a:p>
            <a:pPr lvl="1">
              <a:spcAft>
                <a:spcPts val="600"/>
              </a:spcAft>
            </a:pPr>
            <a:r>
              <a:rPr lang="en-US" dirty="0" smtClean="0"/>
              <a:t>Concern </a:t>
            </a:r>
            <a:r>
              <a:rPr lang="en-US" dirty="0"/>
              <a:t>over “domino effect” of other municipalities </a:t>
            </a:r>
          </a:p>
          <a:p>
            <a:pPr lvl="1">
              <a:spcAft>
                <a:spcPts val="1200"/>
              </a:spcAft>
            </a:pPr>
            <a:r>
              <a:rPr lang="en-US" dirty="0" smtClean="0"/>
              <a:t>State </a:t>
            </a:r>
            <a:r>
              <a:rPr lang="en-US" dirty="0"/>
              <a:t>has a compelling interest in the fiscal health of </a:t>
            </a:r>
            <a:r>
              <a:rPr lang="en-US" dirty="0" smtClean="0"/>
              <a:t>municipalities</a:t>
            </a:r>
            <a:endParaRPr lang="en-US" dirty="0"/>
          </a:p>
          <a:p>
            <a:pPr marL="177800" lvl="1" indent="-177800">
              <a:spcBef>
                <a:spcPct val="0"/>
              </a:spcBef>
            </a:pPr>
            <a:r>
              <a:rPr lang="en-US" dirty="0" smtClean="0"/>
              <a:t>Gives </a:t>
            </a:r>
            <a:r>
              <a:rPr lang="en-US" dirty="0"/>
              <a:t>the State, acting primarily through the department of revenue, the power to exercise varying levels of support and control depending circumstances </a:t>
            </a:r>
          </a:p>
          <a:p>
            <a:endParaRPr lang="en-US" dirty="0"/>
          </a:p>
        </p:txBody>
      </p:sp>
      <p:sp>
        <p:nvSpPr>
          <p:cNvPr id="4" name="Slide Number Placeholder 3"/>
          <p:cNvSpPr>
            <a:spLocks noGrp="1"/>
          </p:cNvSpPr>
          <p:nvPr>
            <p:ph type="sldNum" sz="quarter" idx="14"/>
          </p:nvPr>
        </p:nvSpPr>
        <p:spPr>
          <a:xfrm>
            <a:off x="6781800" y="6096000"/>
            <a:ext cx="1981200" cy="365125"/>
          </a:xfrm>
        </p:spPr>
        <p:txBody>
          <a:bodyPr/>
          <a:lstStyle/>
          <a:p>
            <a:pPr>
              <a:defRPr/>
            </a:pPr>
            <a:fld id="{49025B52-9C54-4D33-9E11-C8D4AC4899E3}" type="slidenum">
              <a:rPr lang="en-US" smtClean="0">
                <a:solidFill>
                  <a:schemeClr val="tx1"/>
                </a:solidFill>
              </a:rPr>
              <a:pPr>
                <a:defRPr/>
              </a:pPr>
              <a:t>9</a:t>
            </a:fld>
            <a:endParaRPr lang="en-US" dirty="0">
              <a:solidFill>
                <a:schemeClr val="tx1"/>
              </a:solidFill>
            </a:endParaRPr>
          </a:p>
        </p:txBody>
      </p:sp>
    </p:spTree>
    <p:extLst>
      <p:ext uri="{BB962C8B-B14F-4D97-AF65-F5344CB8AC3E}">
        <p14:creationId xmlns:p14="http://schemas.microsoft.com/office/powerpoint/2010/main" val="3771491834"/>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Blank">
  <a:themeElements>
    <a:clrScheme name="EdWild">
      <a:dk1>
        <a:srgbClr val="565A5C"/>
      </a:dk1>
      <a:lt1>
        <a:sysClr val="window" lastClr="FFFFFF"/>
      </a:lt1>
      <a:dk2>
        <a:srgbClr val="8E908F"/>
      </a:dk2>
      <a:lt2>
        <a:srgbClr val="CECFCB"/>
      </a:lt2>
      <a:accent1>
        <a:srgbClr val="C54C00"/>
      </a:accent1>
      <a:accent2>
        <a:srgbClr val="165788"/>
      </a:accent2>
      <a:accent3>
        <a:srgbClr val="A17700"/>
      </a:accent3>
      <a:accent4>
        <a:srgbClr val="589199"/>
      </a:accent4>
      <a:accent5>
        <a:srgbClr val="878800"/>
      </a:accent5>
      <a:accent6>
        <a:srgbClr val="165788"/>
      </a:accent6>
      <a:hlink>
        <a:srgbClr val="981E32"/>
      </a:hlink>
      <a:folHlink>
        <a:srgbClr val="55517B"/>
      </a:folHlink>
    </a:clrScheme>
    <a:fontScheme name="EdwardsWildma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emplate>
  <TotalTime>0</TotalTime>
  <Words>2111</Words>
  <Application>Microsoft Macintosh PowerPoint</Application>
  <PresentationFormat>On-screen Show (4:3)</PresentationFormat>
  <Paragraphs>193</Paragraphs>
  <Slides>24</Slides>
  <Notes>24</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Blank</vt:lpstr>
      <vt:lpstr>The Municipal Analysts Group of New York </vt:lpstr>
      <vt:lpstr>Why States Should Lead and Control</vt:lpstr>
      <vt:lpstr>Various Models for State Intervention</vt:lpstr>
      <vt:lpstr>California Model</vt:lpstr>
      <vt:lpstr>Michigan Model</vt:lpstr>
      <vt:lpstr>Michigan Model (Continued)</vt:lpstr>
      <vt:lpstr>Rhode Island’s Multi-Step Model</vt:lpstr>
      <vt:lpstr>Background Prompting Enactment of Fiscal Stability Act and Statutory Lien</vt:lpstr>
      <vt:lpstr>Background Prompting Enactment of Fiscal Stability Act and Statutory Lien (Continued)</vt:lpstr>
      <vt:lpstr>Background Prompting Enactment of Fiscal Stability Act and Statutory Lien (Continued)</vt:lpstr>
      <vt:lpstr>Statutory Lien Legislation</vt:lpstr>
      <vt:lpstr>Summary of Fiscal Stability Act</vt:lpstr>
      <vt:lpstr>Summary of Fiscal Stability Act (Continued)</vt:lpstr>
      <vt:lpstr>Summary of Fiscal Stability Act (Continued)</vt:lpstr>
      <vt:lpstr>Summary of Fiscal Stability Act (Continued)</vt:lpstr>
      <vt:lpstr>Summary of Fiscal Stability Act (Continued)</vt:lpstr>
      <vt:lpstr>Summary of Fiscal Stability Act (Continued)</vt:lpstr>
      <vt:lpstr>Summary of Fiscal Stability Act (Continued)</vt:lpstr>
      <vt:lpstr>Summary of Fiscal Stability Act (Continued)</vt:lpstr>
      <vt:lpstr>Summary of Fiscal Stability Act (Continued)</vt:lpstr>
      <vt:lpstr>Summary of Fiscal Stability Act (Continued)</vt:lpstr>
      <vt:lpstr>Summary of Fiscal Stability Act (Continued)</vt:lpstr>
      <vt:lpstr>Thank You</vt:lpstr>
      <vt:lpstr>Disclaimer – Not Legal Advice</vt:lpstr>
    </vt:vector>
  </TitlesOfParts>
  <Company>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
  </dc:creator>
  <cp:lastModifiedBy>
  </cp:lastModifiedBy>
  <cp:revision>1</cp:revision>
  <cp:lastPrinted>2014-02-06T18:57:51Z</cp:lastPrinted>
  <dcterms:created xsi:type="dcterms:W3CDTF">2014-02-06T18:57:51Z</dcterms:created>
  <dcterms:modified xsi:type="dcterms:W3CDTF">2014-02-07T14:25:50Z</dcterms:modified>
</cp:coreProperties>
</file>